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873" r:id="rId2"/>
    <p:sldId id="874" r:id="rId3"/>
    <p:sldId id="875" r:id="rId4"/>
    <p:sldId id="594" r:id="rId5"/>
    <p:sldId id="614" r:id="rId6"/>
    <p:sldId id="602" r:id="rId7"/>
    <p:sldId id="593" r:id="rId8"/>
    <p:sldId id="610" r:id="rId9"/>
    <p:sldId id="605" r:id="rId10"/>
    <p:sldId id="617" r:id="rId11"/>
    <p:sldId id="618" r:id="rId12"/>
    <p:sldId id="619" r:id="rId13"/>
    <p:sldId id="882" r:id="rId14"/>
    <p:sldId id="613" r:id="rId15"/>
    <p:sldId id="298" r:id="rId16"/>
    <p:sldId id="632" r:id="rId17"/>
    <p:sldId id="633" r:id="rId18"/>
    <p:sldId id="876" r:id="rId19"/>
    <p:sldId id="877" r:id="rId20"/>
    <p:sldId id="878" r:id="rId21"/>
    <p:sldId id="879" r:id="rId22"/>
    <p:sldId id="883" r:id="rId23"/>
    <p:sldId id="713" r:id="rId24"/>
    <p:sldId id="710" r:id="rId25"/>
    <p:sldId id="714" r:id="rId26"/>
    <p:sldId id="715" r:id="rId27"/>
    <p:sldId id="716" r:id="rId28"/>
    <p:sldId id="711" r:id="rId29"/>
    <p:sldId id="634" r:id="rId30"/>
    <p:sldId id="726" r:id="rId31"/>
    <p:sldId id="300" r:id="rId32"/>
    <p:sldId id="853" r:id="rId33"/>
    <p:sldId id="860" r:id="rId34"/>
    <p:sldId id="866" r:id="rId35"/>
    <p:sldId id="867" r:id="rId36"/>
    <p:sldId id="872" r:id="rId37"/>
    <p:sldId id="858" r:id="rId38"/>
    <p:sldId id="859" r:id="rId39"/>
    <p:sldId id="862" r:id="rId40"/>
    <p:sldId id="863" r:id="rId41"/>
    <p:sldId id="864" r:id="rId42"/>
    <p:sldId id="865" r:id="rId43"/>
    <p:sldId id="869" r:id="rId44"/>
    <p:sldId id="856" r:id="rId45"/>
    <p:sldId id="857" r:id="rId46"/>
    <p:sldId id="861" r:id="rId47"/>
    <p:sldId id="868" r:id="rId48"/>
    <p:sldId id="870" r:id="rId49"/>
    <p:sldId id="854" r:id="rId50"/>
    <p:sldId id="855" r:id="rId51"/>
    <p:sldId id="871" r:id="rId52"/>
    <p:sldId id="798" r:id="rId53"/>
    <p:sldId id="880" r:id="rId54"/>
    <p:sldId id="881"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ela Cristina" initials="MC" lastIdx="11" clrIdx="0">
    <p:extLst>
      <p:ext uri="{19B8F6BF-5375-455C-9EA6-DF929625EA0E}">
        <p15:presenceInfo xmlns:p15="http://schemas.microsoft.com/office/powerpoint/2012/main" userId="S-1-5-21-4055720330-3796296415-3512186660-7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D70"/>
    <a:srgbClr val="FBE5D6"/>
    <a:srgbClr val="07147A"/>
    <a:srgbClr val="96A3D5"/>
    <a:srgbClr val="993366"/>
    <a:srgbClr val="224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AE871-6416-4565-B4E7-F47CAEE738F2}" v="32" dt="2025-11-07T12:05:32.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69" autoAdjust="0"/>
    <p:restoredTop sz="95033" autoAdjust="0"/>
  </p:normalViewPr>
  <p:slideViewPr>
    <p:cSldViewPr snapToGrid="0">
      <p:cViewPr varScale="1">
        <p:scale>
          <a:sx n="99" d="100"/>
          <a:sy n="99" d="100"/>
        </p:scale>
        <p:origin x="1086" y="3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1EBAA-FF5C-4D73-9C15-2A1801C2168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ca-ES"/>
        </a:p>
      </dgm:t>
    </dgm:pt>
    <dgm:pt modelId="{124F06AC-E58C-4660-A417-EBB93348C281}">
      <dgm:prSet phldrT="[Text]"/>
      <dgm:spPr/>
      <dgm:t>
        <a:bodyPr/>
        <a:lstStyle/>
        <a:p>
          <a:r>
            <a:rPr lang="en-GB" noProof="0" dirty="0">
              <a:latin typeface="Century Gothic" panose="020B0502020202020204" pitchFamily="34" charset="0"/>
            </a:rPr>
            <a:t>A. General provisions</a:t>
          </a:r>
        </a:p>
      </dgm:t>
    </dgm:pt>
    <dgm:pt modelId="{FA51AA5C-FAED-45B7-9B12-B268D47999DB}" type="parTrans" cxnId="{5948ED62-7187-4A66-95DD-D192403B4426}">
      <dgm:prSet/>
      <dgm:spPr/>
      <dgm:t>
        <a:bodyPr/>
        <a:lstStyle/>
        <a:p>
          <a:endParaRPr lang="ca-ES"/>
        </a:p>
      </dgm:t>
    </dgm:pt>
    <dgm:pt modelId="{36DBF4BB-8468-4EFD-924B-E43C4F735E02}" type="sibTrans" cxnId="{5948ED62-7187-4A66-95DD-D192403B4426}">
      <dgm:prSet/>
      <dgm:spPr/>
      <dgm:t>
        <a:bodyPr/>
        <a:lstStyle/>
        <a:p>
          <a:endParaRPr lang="ca-ES"/>
        </a:p>
      </dgm:t>
    </dgm:pt>
    <dgm:pt modelId="{75C938D7-EE6B-43BE-8B1F-36C7C4DC9C93}">
      <dgm:prSet phldrT="[Text]"/>
      <dgm:spPr/>
      <dgm:t>
        <a:bodyPr/>
        <a:lstStyle/>
        <a:p>
          <a:r>
            <a:rPr lang="en-GB" noProof="0" dirty="0">
              <a:latin typeface="Century Gothic" panose="020B0502020202020204" pitchFamily="34" charset="0"/>
            </a:rPr>
            <a:t>B. Types of procedures</a:t>
          </a:r>
        </a:p>
      </dgm:t>
    </dgm:pt>
    <dgm:pt modelId="{0C91252A-E5E8-493B-9B21-9D86204997CE}" type="parTrans" cxnId="{E2DCB0EB-E27D-40EA-8742-996AD93C2CD0}">
      <dgm:prSet/>
      <dgm:spPr/>
      <dgm:t>
        <a:bodyPr/>
        <a:lstStyle/>
        <a:p>
          <a:endParaRPr lang="ca-ES"/>
        </a:p>
      </dgm:t>
    </dgm:pt>
    <dgm:pt modelId="{DAF1FC35-887E-4B84-81F4-D3689BA2EFB8}" type="sibTrans" cxnId="{E2DCB0EB-E27D-40EA-8742-996AD93C2CD0}">
      <dgm:prSet/>
      <dgm:spPr/>
      <dgm:t>
        <a:bodyPr/>
        <a:lstStyle/>
        <a:p>
          <a:endParaRPr lang="ca-ES"/>
        </a:p>
      </dgm:t>
    </dgm:pt>
    <dgm:pt modelId="{67B53381-6DCD-4F6C-BCAF-6B90A1BC209A}">
      <dgm:prSet phldrT="[Text]"/>
      <dgm:spPr/>
      <dgm:t>
        <a:bodyPr/>
        <a:lstStyle/>
        <a:p>
          <a:r>
            <a:rPr lang="en-GB" noProof="0" dirty="0">
              <a:latin typeface="Century Gothic" panose="020B0502020202020204" pitchFamily="34" charset="0"/>
            </a:rPr>
            <a:t>C. Preparation</a:t>
          </a:r>
        </a:p>
      </dgm:t>
    </dgm:pt>
    <dgm:pt modelId="{AB6B6DC8-B7CE-4DE2-8BD0-B5539B33849D}" type="parTrans" cxnId="{9B7A58AF-225C-4F67-979A-6A04D501F396}">
      <dgm:prSet/>
      <dgm:spPr/>
      <dgm:t>
        <a:bodyPr/>
        <a:lstStyle/>
        <a:p>
          <a:endParaRPr lang="ca-ES"/>
        </a:p>
      </dgm:t>
    </dgm:pt>
    <dgm:pt modelId="{40EADC48-BB86-434E-AC35-D31D92DE2671}" type="sibTrans" cxnId="{9B7A58AF-225C-4F67-979A-6A04D501F396}">
      <dgm:prSet/>
      <dgm:spPr/>
      <dgm:t>
        <a:bodyPr/>
        <a:lstStyle/>
        <a:p>
          <a:endParaRPr lang="ca-ES"/>
        </a:p>
      </dgm:t>
    </dgm:pt>
    <dgm:pt modelId="{BDBAB6CB-7790-4FB7-B4F9-44C722C1BF0C}">
      <dgm:prSet phldrT="[Text]"/>
      <dgm:spPr/>
      <dgm:t>
        <a:bodyPr/>
        <a:lstStyle/>
        <a:p>
          <a:r>
            <a:rPr lang="en-GB" noProof="0" dirty="0">
              <a:latin typeface="Century Gothic" panose="020B0502020202020204" pitchFamily="34" charset="0"/>
            </a:rPr>
            <a:t>D. Technical specifications and criteria for assessment</a:t>
          </a:r>
        </a:p>
      </dgm:t>
    </dgm:pt>
    <dgm:pt modelId="{CE98F429-E98B-4CCA-AF42-F77D021F95D6}" type="parTrans" cxnId="{09E71077-5C81-4A27-880C-44B27668094B}">
      <dgm:prSet/>
      <dgm:spPr/>
      <dgm:t>
        <a:bodyPr/>
        <a:lstStyle/>
        <a:p>
          <a:endParaRPr lang="ca-ES"/>
        </a:p>
      </dgm:t>
    </dgm:pt>
    <dgm:pt modelId="{489EF485-50E4-46F8-9153-A7A0572CEE79}" type="sibTrans" cxnId="{09E71077-5C81-4A27-880C-44B27668094B}">
      <dgm:prSet/>
      <dgm:spPr/>
      <dgm:t>
        <a:bodyPr/>
        <a:lstStyle/>
        <a:p>
          <a:endParaRPr lang="ca-ES"/>
        </a:p>
      </dgm:t>
    </dgm:pt>
    <dgm:pt modelId="{6419CEC5-8028-4AF4-8BFB-565F0189F4FE}">
      <dgm:prSet phldrT="[Text]"/>
      <dgm:spPr/>
      <dgm:t>
        <a:bodyPr/>
        <a:lstStyle/>
        <a:p>
          <a:r>
            <a:rPr lang="en-GB" noProof="0" dirty="0">
              <a:latin typeface="Century Gothic" panose="020B0502020202020204" pitchFamily="34" charset="0"/>
            </a:rPr>
            <a:t>E. Submission, evaluation and award decision</a:t>
          </a:r>
        </a:p>
      </dgm:t>
    </dgm:pt>
    <dgm:pt modelId="{DAF62A13-0EB7-4707-A545-5CD3215FA9C9}" type="parTrans" cxnId="{69C549DF-8A9D-4913-97DF-D9BE177C65DF}">
      <dgm:prSet/>
      <dgm:spPr/>
      <dgm:t>
        <a:bodyPr/>
        <a:lstStyle/>
        <a:p>
          <a:endParaRPr lang="ca-ES"/>
        </a:p>
      </dgm:t>
    </dgm:pt>
    <dgm:pt modelId="{25DB34D1-FA8A-4688-BDDA-EC2B4CF42B3A}" type="sibTrans" cxnId="{69C549DF-8A9D-4913-97DF-D9BE177C65DF}">
      <dgm:prSet/>
      <dgm:spPr/>
      <dgm:t>
        <a:bodyPr/>
        <a:lstStyle/>
        <a:p>
          <a:endParaRPr lang="ca-ES"/>
        </a:p>
      </dgm:t>
    </dgm:pt>
    <dgm:pt modelId="{29803A83-10A5-4032-B551-F2BB2E31A3B5}">
      <dgm:prSet/>
      <dgm:spPr/>
      <dgm:t>
        <a:bodyPr/>
        <a:lstStyle/>
        <a:p>
          <a:r>
            <a:rPr lang="en-GB" noProof="0" dirty="0">
              <a:latin typeface="Century Gothic" panose="020B0502020202020204" pitchFamily="34" charset="0"/>
            </a:rPr>
            <a:t>F. Contract performance</a:t>
          </a:r>
        </a:p>
      </dgm:t>
    </dgm:pt>
    <dgm:pt modelId="{4C80AD82-55D8-4F77-A45C-866531898506}" type="parTrans" cxnId="{40F9A11F-C5DB-4F00-AD5E-BE25CEC574EF}">
      <dgm:prSet/>
      <dgm:spPr/>
      <dgm:t>
        <a:bodyPr/>
        <a:lstStyle/>
        <a:p>
          <a:endParaRPr lang="ca-ES"/>
        </a:p>
      </dgm:t>
    </dgm:pt>
    <dgm:pt modelId="{1F1DB4D3-5668-4D6D-BB51-163BE3FF008F}" type="sibTrans" cxnId="{40F9A11F-C5DB-4F00-AD5E-BE25CEC574EF}">
      <dgm:prSet/>
      <dgm:spPr/>
      <dgm:t>
        <a:bodyPr/>
        <a:lstStyle/>
        <a:p>
          <a:endParaRPr lang="ca-ES"/>
        </a:p>
      </dgm:t>
    </dgm:pt>
    <dgm:pt modelId="{3BF42204-A2F4-4171-AA7B-79F1281BEA5B}" type="pres">
      <dgm:prSet presAssocID="{FF01EBAA-FF5C-4D73-9C15-2A1801C21682}" presName="diagram" presStyleCnt="0">
        <dgm:presLayoutVars>
          <dgm:dir/>
          <dgm:resizeHandles val="exact"/>
        </dgm:presLayoutVars>
      </dgm:prSet>
      <dgm:spPr/>
    </dgm:pt>
    <dgm:pt modelId="{FC52C286-F7FE-4C22-B64A-AF2B2A590975}" type="pres">
      <dgm:prSet presAssocID="{124F06AC-E58C-4660-A417-EBB93348C281}" presName="node" presStyleLbl="node1" presStyleIdx="0" presStyleCnt="6">
        <dgm:presLayoutVars>
          <dgm:bulletEnabled val="1"/>
        </dgm:presLayoutVars>
      </dgm:prSet>
      <dgm:spPr/>
    </dgm:pt>
    <dgm:pt modelId="{84FC3FE7-E4EB-498C-9500-F72C496EC30B}" type="pres">
      <dgm:prSet presAssocID="{36DBF4BB-8468-4EFD-924B-E43C4F735E02}" presName="sibTrans" presStyleCnt="0"/>
      <dgm:spPr/>
    </dgm:pt>
    <dgm:pt modelId="{C4566E57-5C67-4964-BAAB-86DCD390EADA}" type="pres">
      <dgm:prSet presAssocID="{75C938D7-EE6B-43BE-8B1F-36C7C4DC9C93}" presName="node" presStyleLbl="node1" presStyleIdx="1" presStyleCnt="6">
        <dgm:presLayoutVars>
          <dgm:bulletEnabled val="1"/>
        </dgm:presLayoutVars>
      </dgm:prSet>
      <dgm:spPr/>
    </dgm:pt>
    <dgm:pt modelId="{682F719D-C7C6-4AFF-A29E-BF22FE6CB892}" type="pres">
      <dgm:prSet presAssocID="{DAF1FC35-887E-4B84-81F4-D3689BA2EFB8}" presName="sibTrans" presStyleCnt="0"/>
      <dgm:spPr/>
    </dgm:pt>
    <dgm:pt modelId="{29CFC7AF-F717-4822-9F15-AE3812CB7C8B}" type="pres">
      <dgm:prSet presAssocID="{67B53381-6DCD-4F6C-BCAF-6B90A1BC209A}" presName="node" presStyleLbl="node1" presStyleIdx="2" presStyleCnt="6">
        <dgm:presLayoutVars>
          <dgm:bulletEnabled val="1"/>
        </dgm:presLayoutVars>
      </dgm:prSet>
      <dgm:spPr/>
    </dgm:pt>
    <dgm:pt modelId="{D5C04E4C-E5F0-4A9E-A3CE-4A3A700E5AFC}" type="pres">
      <dgm:prSet presAssocID="{40EADC48-BB86-434E-AC35-D31D92DE2671}" presName="sibTrans" presStyleCnt="0"/>
      <dgm:spPr/>
    </dgm:pt>
    <dgm:pt modelId="{934E928C-D646-46C0-813D-675CB25D393A}" type="pres">
      <dgm:prSet presAssocID="{BDBAB6CB-7790-4FB7-B4F9-44C722C1BF0C}" presName="node" presStyleLbl="node1" presStyleIdx="3" presStyleCnt="6">
        <dgm:presLayoutVars>
          <dgm:bulletEnabled val="1"/>
        </dgm:presLayoutVars>
      </dgm:prSet>
      <dgm:spPr/>
    </dgm:pt>
    <dgm:pt modelId="{24EFA34B-2D8F-4781-AB9A-A21BD8F4C4C4}" type="pres">
      <dgm:prSet presAssocID="{489EF485-50E4-46F8-9153-A7A0572CEE79}" presName="sibTrans" presStyleCnt="0"/>
      <dgm:spPr/>
    </dgm:pt>
    <dgm:pt modelId="{188D2148-3731-40A1-BDA5-656448ADA1E0}" type="pres">
      <dgm:prSet presAssocID="{6419CEC5-8028-4AF4-8BFB-565F0189F4FE}" presName="node" presStyleLbl="node1" presStyleIdx="4" presStyleCnt="6">
        <dgm:presLayoutVars>
          <dgm:bulletEnabled val="1"/>
        </dgm:presLayoutVars>
      </dgm:prSet>
      <dgm:spPr/>
    </dgm:pt>
    <dgm:pt modelId="{D3C1085A-837B-4987-B22B-BA581EAFEA2A}" type="pres">
      <dgm:prSet presAssocID="{25DB34D1-FA8A-4688-BDDA-EC2B4CF42B3A}" presName="sibTrans" presStyleCnt="0"/>
      <dgm:spPr/>
    </dgm:pt>
    <dgm:pt modelId="{164CECDD-0C00-4FBB-961D-123E1B991AFD}" type="pres">
      <dgm:prSet presAssocID="{29803A83-10A5-4032-B551-F2BB2E31A3B5}" presName="node" presStyleLbl="node1" presStyleIdx="5" presStyleCnt="6">
        <dgm:presLayoutVars>
          <dgm:bulletEnabled val="1"/>
        </dgm:presLayoutVars>
      </dgm:prSet>
      <dgm:spPr/>
    </dgm:pt>
  </dgm:ptLst>
  <dgm:cxnLst>
    <dgm:cxn modelId="{40F9A11F-C5DB-4F00-AD5E-BE25CEC574EF}" srcId="{FF01EBAA-FF5C-4D73-9C15-2A1801C21682}" destId="{29803A83-10A5-4032-B551-F2BB2E31A3B5}" srcOrd="5" destOrd="0" parTransId="{4C80AD82-55D8-4F77-A45C-866531898506}" sibTransId="{1F1DB4D3-5668-4D6D-BB51-163BE3FF008F}"/>
    <dgm:cxn modelId="{D9471E3D-8F02-42A3-82E9-28321025B565}" type="presOf" srcId="{75C938D7-EE6B-43BE-8B1F-36C7C4DC9C93}" destId="{C4566E57-5C67-4964-BAAB-86DCD390EADA}" srcOrd="0" destOrd="0" presId="urn:microsoft.com/office/officeart/2005/8/layout/default"/>
    <dgm:cxn modelId="{5948ED62-7187-4A66-95DD-D192403B4426}" srcId="{FF01EBAA-FF5C-4D73-9C15-2A1801C21682}" destId="{124F06AC-E58C-4660-A417-EBB93348C281}" srcOrd="0" destOrd="0" parTransId="{FA51AA5C-FAED-45B7-9B12-B268D47999DB}" sibTransId="{36DBF4BB-8468-4EFD-924B-E43C4F735E02}"/>
    <dgm:cxn modelId="{AF09EB66-D391-405C-ACFF-BD3869299488}" type="presOf" srcId="{29803A83-10A5-4032-B551-F2BB2E31A3B5}" destId="{164CECDD-0C00-4FBB-961D-123E1B991AFD}" srcOrd="0" destOrd="0" presId="urn:microsoft.com/office/officeart/2005/8/layout/default"/>
    <dgm:cxn modelId="{6755B54A-5CCE-4679-A61F-86ED08C9BC95}" type="presOf" srcId="{67B53381-6DCD-4F6C-BCAF-6B90A1BC209A}" destId="{29CFC7AF-F717-4822-9F15-AE3812CB7C8B}" srcOrd="0" destOrd="0" presId="urn:microsoft.com/office/officeart/2005/8/layout/default"/>
    <dgm:cxn modelId="{27FDE64F-8845-44FC-8E06-1A6CB3632E0F}" type="presOf" srcId="{6419CEC5-8028-4AF4-8BFB-565F0189F4FE}" destId="{188D2148-3731-40A1-BDA5-656448ADA1E0}" srcOrd="0" destOrd="0" presId="urn:microsoft.com/office/officeart/2005/8/layout/default"/>
    <dgm:cxn modelId="{09E71077-5C81-4A27-880C-44B27668094B}" srcId="{FF01EBAA-FF5C-4D73-9C15-2A1801C21682}" destId="{BDBAB6CB-7790-4FB7-B4F9-44C722C1BF0C}" srcOrd="3" destOrd="0" parTransId="{CE98F429-E98B-4CCA-AF42-F77D021F95D6}" sibTransId="{489EF485-50E4-46F8-9153-A7A0572CEE79}"/>
    <dgm:cxn modelId="{36E1868C-A041-490F-A810-98367EBF2981}" type="presOf" srcId="{FF01EBAA-FF5C-4D73-9C15-2A1801C21682}" destId="{3BF42204-A2F4-4171-AA7B-79F1281BEA5B}" srcOrd="0" destOrd="0" presId="urn:microsoft.com/office/officeart/2005/8/layout/default"/>
    <dgm:cxn modelId="{9B7A58AF-225C-4F67-979A-6A04D501F396}" srcId="{FF01EBAA-FF5C-4D73-9C15-2A1801C21682}" destId="{67B53381-6DCD-4F6C-BCAF-6B90A1BC209A}" srcOrd="2" destOrd="0" parTransId="{AB6B6DC8-B7CE-4DE2-8BD0-B5539B33849D}" sibTransId="{40EADC48-BB86-434E-AC35-D31D92DE2671}"/>
    <dgm:cxn modelId="{00C334B8-7DBB-4D46-8D2A-7F625C57E9EC}" type="presOf" srcId="{124F06AC-E58C-4660-A417-EBB93348C281}" destId="{FC52C286-F7FE-4C22-B64A-AF2B2A590975}" srcOrd="0" destOrd="0" presId="urn:microsoft.com/office/officeart/2005/8/layout/default"/>
    <dgm:cxn modelId="{69C549DF-8A9D-4913-97DF-D9BE177C65DF}" srcId="{FF01EBAA-FF5C-4D73-9C15-2A1801C21682}" destId="{6419CEC5-8028-4AF4-8BFB-565F0189F4FE}" srcOrd="4" destOrd="0" parTransId="{DAF62A13-0EB7-4707-A545-5CD3215FA9C9}" sibTransId="{25DB34D1-FA8A-4688-BDDA-EC2B4CF42B3A}"/>
    <dgm:cxn modelId="{F7013EE5-5115-480A-AC03-8ABE482F2E68}" type="presOf" srcId="{BDBAB6CB-7790-4FB7-B4F9-44C722C1BF0C}" destId="{934E928C-D646-46C0-813D-675CB25D393A}" srcOrd="0" destOrd="0" presId="urn:microsoft.com/office/officeart/2005/8/layout/default"/>
    <dgm:cxn modelId="{E2DCB0EB-E27D-40EA-8742-996AD93C2CD0}" srcId="{FF01EBAA-FF5C-4D73-9C15-2A1801C21682}" destId="{75C938D7-EE6B-43BE-8B1F-36C7C4DC9C93}" srcOrd="1" destOrd="0" parTransId="{0C91252A-E5E8-493B-9B21-9D86204997CE}" sibTransId="{DAF1FC35-887E-4B84-81F4-D3689BA2EFB8}"/>
    <dgm:cxn modelId="{19820F19-4966-4462-873C-7BD94398EAFE}" type="presParOf" srcId="{3BF42204-A2F4-4171-AA7B-79F1281BEA5B}" destId="{FC52C286-F7FE-4C22-B64A-AF2B2A590975}" srcOrd="0" destOrd="0" presId="urn:microsoft.com/office/officeart/2005/8/layout/default"/>
    <dgm:cxn modelId="{4C7DFD93-E420-4EA5-9BF9-434A7EA7B713}" type="presParOf" srcId="{3BF42204-A2F4-4171-AA7B-79F1281BEA5B}" destId="{84FC3FE7-E4EB-498C-9500-F72C496EC30B}" srcOrd="1" destOrd="0" presId="urn:microsoft.com/office/officeart/2005/8/layout/default"/>
    <dgm:cxn modelId="{1257A14D-AEC4-4064-AFDA-EF332438690A}" type="presParOf" srcId="{3BF42204-A2F4-4171-AA7B-79F1281BEA5B}" destId="{C4566E57-5C67-4964-BAAB-86DCD390EADA}" srcOrd="2" destOrd="0" presId="urn:microsoft.com/office/officeart/2005/8/layout/default"/>
    <dgm:cxn modelId="{64564952-A5C1-46F8-B458-93568C9E0365}" type="presParOf" srcId="{3BF42204-A2F4-4171-AA7B-79F1281BEA5B}" destId="{682F719D-C7C6-4AFF-A29E-BF22FE6CB892}" srcOrd="3" destOrd="0" presId="urn:microsoft.com/office/officeart/2005/8/layout/default"/>
    <dgm:cxn modelId="{91554F08-7197-4D4E-89B6-4238A0F0D779}" type="presParOf" srcId="{3BF42204-A2F4-4171-AA7B-79F1281BEA5B}" destId="{29CFC7AF-F717-4822-9F15-AE3812CB7C8B}" srcOrd="4" destOrd="0" presId="urn:microsoft.com/office/officeart/2005/8/layout/default"/>
    <dgm:cxn modelId="{C13E9FA4-034B-4FED-BD9B-2384D6D65520}" type="presParOf" srcId="{3BF42204-A2F4-4171-AA7B-79F1281BEA5B}" destId="{D5C04E4C-E5F0-4A9E-A3CE-4A3A700E5AFC}" srcOrd="5" destOrd="0" presId="urn:microsoft.com/office/officeart/2005/8/layout/default"/>
    <dgm:cxn modelId="{14085500-3BFC-4782-B7A8-851DB1D53FB7}" type="presParOf" srcId="{3BF42204-A2F4-4171-AA7B-79F1281BEA5B}" destId="{934E928C-D646-46C0-813D-675CB25D393A}" srcOrd="6" destOrd="0" presId="urn:microsoft.com/office/officeart/2005/8/layout/default"/>
    <dgm:cxn modelId="{34D88923-E5D2-4461-8CB5-1F97DC8E3BF1}" type="presParOf" srcId="{3BF42204-A2F4-4171-AA7B-79F1281BEA5B}" destId="{24EFA34B-2D8F-4781-AB9A-A21BD8F4C4C4}" srcOrd="7" destOrd="0" presId="urn:microsoft.com/office/officeart/2005/8/layout/default"/>
    <dgm:cxn modelId="{7952EA69-7267-47E0-8B8E-BE2EA00E380F}" type="presParOf" srcId="{3BF42204-A2F4-4171-AA7B-79F1281BEA5B}" destId="{188D2148-3731-40A1-BDA5-656448ADA1E0}" srcOrd="8" destOrd="0" presId="urn:microsoft.com/office/officeart/2005/8/layout/default"/>
    <dgm:cxn modelId="{26185F01-8D42-4B3F-9E67-FE33699147E1}" type="presParOf" srcId="{3BF42204-A2F4-4171-AA7B-79F1281BEA5B}" destId="{D3C1085A-837B-4987-B22B-BA581EAFEA2A}" srcOrd="9" destOrd="0" presId="urn:microsoft.com/office/officeart/2005/8/layout/default"/>
    <dgm:cxn modelId="{02CE44A2-B1D0-44A9-B6CE-7B0004F668E2}" type="presParOf" srcId="{3BF42204-A2F4-4171-AA7B-79F1281BEA5B}" destId="{164CECDD-0C00-4FBB-961D-123E1B991AF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1EBAA-FF5C-4D73-9C15-2A1801C2168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ca-ES"/>
        </a:p>
      </dgm:t>
    </dgm:pt>
    <dgm:pt modelId="{124F06AC-E58C-4660-A417-EBB93348C281}">
      <dgm:prSet phldrT="[Text]"/>
      <dgm:spPr/>
      <dgm:t>
        <a:bodyPr/>
        <a:lstStyle/>
        <a:p>
          <a:r>
            <a:rPr lang="en-GB" noProof="0" dirty="0">
              <a:latin typeface="Century Gothic" panose="020B0502020202020204" pitchFamily="34" charset="0"/>
            </a:rPr>
            <a:t>Open procedure</a:t>
          </a:r>
        </a:p>
      </dgm:t>
    </dgm:pt>
    <dgm:pt modelId="{FA51AA5C-FAED-45B7-9B12-B268D47999DB}" type="parTrans" cxnId="{5948ED62-7187-4A66-95DD-D192403B4426}">
      <dgm:prSet/>
      <dgm:spPr/>
      <dgm:t>
        <a:bodyPr/>
        <a:lstStyle/>
        <a:p>
          <a:endParaRPr lang="ca-ES"/>
        </a:p>
      </dgm:t>
    </dgm:pt>
    <dgm:pt modelId="{36DBF4BB-8468-4EFD-924B-E43C4F735E02}" type="sibTrans" cxnId="{5948ED62-7187-4A66-95DD-D192403B4426}">
      <dgm:prSet/>
      <dgm:spPr/>
      <dgm:t>
        <a:bodyPr/>
        <a:lstStyle/>
        <a:p>
          <a:endParaRPr lang="ca-ES"/>
        </a:p>
      </dgm:t>
    </dgm:pt>
    <dgm:pt modelId="{75C938D7-EE6B-43BE-8B1F-36C7C4DC9C93}">
      <dgm:prSet phldrT="[Text]"/>
      <dgm:spPr/>
      <dgm:t>
        <a:bodyPr/>
        <a:lstStyle/>
        <a:p>
          <a:r>
            <a:rPr lang="en-GB" noProof="0" dirty="0">
              <a:latin typeface="Century Gothic" panose="020B0502020202020204" pitchFamily="34" charset="0"/>
            </a:rPr>
            <a:t>Restricted procedure</a:t>
          </a:r>
        </a:p>
      </dgm:t>
    </dgm:pt>
    <dgm:pt modelId="{0C91252A-E5E8-493B-9B21-9D86204997CE}" type="parTrans" cxnId="{E2DCB0EB-E27D-40EA-8742-996AD93C2CD0}">
      <dgm:prSet/>
      <dgm:spPr/>
      <dgm:t>
        <a:bodyPr/>
        <a:lstStyle/>
        <a:p>
          <a:endParaRPr lang="ca-ES"/>
        </a:p>
      </dgm:t>
    </dgm:pt>
    <dgm:pt modelId="{DAF1FC35-887E-4B84-81F4-D3689BA2EFB8}" type="sibTrans" cxnId="{E2DCB0EB-E27D-40EA-8742-996AD93C2CD0}">
      <dgm:prSet/>
      <dgm:spPr/>
      <dgm:t>
        <a:bodyPr/>
        <a:lstStyle/>
        <a:p>
          <a:endParaRPr lang="ca-ES"/>
        </a:p>
      </dgm:t>
    </dgm:pt>
    <dgm:pt modelId="{67B53381-6DCD-4F6C-BCAF-6B90A1BC209A}">
      <dgm:prSet phldrT="[Text]"/>
      <dgm:spPr/>
      <dgm:t>
        <a:bodyPr/>
        <a:lstStyle/>
        <a:p>
          <a:r>
            <a:rPr lang="en-GB" noProof="0" dirty="0">
              <a:latin typeface="Century Gothic" panose="020B0502020202020204" pitchFamily="34" charset="0"/>
            </a:rPr>
            <a:t>Local open procedure</a:t>
          </a:r>
        </a:p>
      </dgm:t>
    </dgm:pt>
    <dgm:pt modelId="{AB6B6DC8-B7CE-4DE2-8BD0-B5539B33849D}" type="parTrans" cxnId="{9B7A58AF-225C-4F67-979A-6A04D501F396}">
      <dgm:prSet/>
      <dgm:spPr/>
      <dgm:t>
        <a:bodyPr/>
        <a:lstStyle/>
        <a:p>
          <a:endParaRPr lang="ca-ES"/>
        </a:p>
      </dgm:t>
    </dgm:pt>
    <dgm:pt modelId="{40EADC48-BB86-434E-AC35-D31D92DE2671}" type="sibTrans" cxnId="{9B7A58AF-225C-4F67-979A-6A04D501F396}">
      <dgm:prSet/>
      <dgm:spPr/>
      <dgm:t>
        <a:bodyPr/>
        <a:lstStyle/>
        <a:p>
          <a:endParaRPr lang="ca-ES"/>
        </a:p>
      </dgm:t>
    </dgm:pt>
    <dgm:pt modelId="{BDBAB6CB-7790-4FB7-B4F9-44C722C1BF0C}">
      <dgm:prSet phldrT="[Text]" custT="1"/>
      <dgm:spPr/>
      <dgm:t>
        <a:bodyPr/>
        <a:lstStyle/>
        <a:p>
          <a:r>
            <a:rPr lang="en-GB" sz="2900" noProof="0" dirty="0">
              <a:latin typeface="Century Gothic" panose="020B0502020202020204" pitchFamily="34" charset="0"/>
            </a:rPr>
            <a:t>Simplified procedure </a:t>
          </a:r>
          <a:r>
            <a:rPr lang="en-GB" sz="2000" noProof="0" dirty="0">
              <a:latin typeface="Century Gothic" panose="020B0502020202020204" pitchFamily="34" charset="0"/>
            </a:rPr>
            <a:t>(competitive with negotiation)</a:t>
          </a:r>
          <a:endParaRPr lang="en-GB" sz="2900" noProof="0" dirty="0">
            <a:latin typeface="Century Gothic" panose="020B0502020202020204" pitchFamily="34" charset="0"/>
          </a:endParaRPr>
        </a:p>
      </dgm:t>
    </dgm:pt>
    <dgm:pt modelId="{CE98F429-E98B-4CCA-AF42-F77D021F95D6}" type="parTrans" cxnId="{09E71077-5C81-4A27-880C-44B27668094B}">
      <dgm:prSet/>
      <dgm:spPr/>
      <dgm:t>
        <a:bodyPr/>
        <a:lstStyle/>
        <a:p>
          <a:endParaRPr lang="ca-ES"/>
        </a:p>
      </dgm:t>
    </dgm:pt>
    <dgm:pt modelId="{489EF485-50E4-46F8-9153-A7A0572CEE79}" type="sibTrans" cxnId="{09E71077-5C81-4A27-880C-44B27668094B}">
      <dgm:prSet/>
      <dgm:spPr/>
      <dgm:t>
        <a:bodyPr/>
        <a:lstStyle/>
        <a:p>
          <a:endParaRPr lang="ca-ES"/>
        </a:p>
      </dgm:t>
    </dgm:pt>
    <dgm:pt modelId="{6419CEC5-8028-4AF4-8BFB-565F0189F4FE}">
      <dgm:prSet phldrT="[Text]"/>
      <dgm:spPr/>
      <dgm:t>
        <a:bodyPr/>
        <a:lstStyle/>
        <a:p>
          <a:r>
            <a:rPr lang="en-GB" noProof="0" dirty="0">
              <a:latin typeface="Century Gothic" panose="020B0502020202020204" pitchFamily="34" charset="0"/>
            </a:rPr>
            <a:t>Direct award</a:t>
          </a:r>
        </a:p>
      </dgm:t>
    </dgm:pt>
    <dgm:pt modelId="{DAF62A13-0EB7-4707-A545-5CD3215FA9C9}" type="parTrans" cxnId="{69C549DF-8A9D-4913-97DF-D9BE177C65DF}">
      <dgm:prSet/>
      <dgm:spPr/>
      <dgm:t>
        <a:bodyPr/>
        <a:lstStyle/>
        <a:p>
          <a:endParaRPr lang="ca-ES"/>
        </a:p>
      </dgm:t>
    </dgm:pt>
    <dgm:pt modelId="{25DB34D1-FA8A-4688-BDDA-EC2B4CF42B3A}" type="sibTrans" cxnId="{69C549DF-8A9D-4913-97DF-D9BE177C65DF}">
      <dgm:prSet/>
      <dgm:spPr/>
      <dgm:t>
        <a:bodyPr/>
        <a:lstStyle/>
        <a:p>
          <a:endParaRPr lang="ca-ES"/>
        </a:p>
      </dgm:t>
    </dgm:pt>
    <dgm:pt modelId="{29803A83-10A5-4032-B551-F2BB2E31A3B5}">
      <dgm:prSet/>
      <dgm:spPr/>
      <dgm:t>
        <a:bodyPr/>
        <a:lstStyle/>
        <a:p>
          <a:r>
            <a:rPr lang="en-GB" noProof="0" dirty="0">
              <a:latin typeface="Century Gothic" panose="020B0502020202020204" pitchFamily="34" charset="0"/>
            </a:rPr>
            <a:t>Direct payment against invoice</a:t>
          </a:r>
        </a:p>
      </dgm:t>
    </dgm:pt>
    <dgm:pt modelId="{4C80AD82-55D8-4F77-A45C-866531898506}" type="parTrans" cxnId="{40F9A11F-C5DB-4F00-AD5E-BE25CEC574EF}">
      <dgm:prSet/>
      <dgm:spPr/>
      <dgm:t>
        <a:bodyPr/>
        <a:lstStyle/>
        <a:p>
          <a:endParaRPr lang="ca-ES"/>
        </a:p>
      </dgm:t>
    </dgm:pt>
    <dgm:pt modelId="{1F1DB4D3-5668-4D6D-BB51-163BE3FF008F}" type="sibTrans" cxnId="{40F9A11F-C5DB-4F00-AD5E-BE25CEC574EF}">
      <dgm:prSet/>
      <dgm:spPr/>
      <dgm:t>
        <a:bodyPr/>
        <a:lstStyle/>
        <a:p>
          <a:endParaRPr lang="ca-ES"/>
        </a:p>
      </dgm:t>
    </dgm:pt>
    <dgm:pt modelId="{3BF42204-A2F4-4171-AA7B-79F1281BEA5B}" type="pres">
      <dgm:prSet presAssocID="{FF01EBAA-FF5C-4D73-9C15-2A1801C21682}" presName="diagram" presStyleCnt="0">
        <dgm:presLayoutVars>
          <dgm:dir/>
          <dgm:resizeHandles val="exact"/>
        </dgm:presLayoutVars>
      </dgm:prSet>
      <dgm:spPr/>
    </dgm:pt>
    <dgm:pt modelId="{FC52C286-F7FE-4C22-B64A-AF2B2A590975}" type="pres">
      <dgm:prSet presAssocID="{124F06AC-E58C-4660-A417-EBB93348C281}" presName="node" presStyleLbl="node1" presStyleIdx="0" presStyleCnt="6">
        <dgm:presLayoutVars>
          <dgm:bulletEnabled val="1"/>
        </dgm:presLayoutVars>
      </dgm:prSet>
      <dgm:spPr/>
    </dgm:pt>
    <dgm:pt modelId="{84FC3FE7-E4EB-498C-9500-F72C496EC30B}" type="pres">
      <dgm:prSet presAssocID="{36DBF4BB-8468-4EFD-924B-E43C4F735E02}" presName="sibTrans" presStyleCnt="0"/>
      <dgm:spPr/>
    </dgm:pt>
    <dgm:pt modelId="{C4566E57-5C67-4964-BAAB-86DCD390EADA}" type="pres">
      <dgm:prSet presAssocID="{75C938D7-EE6B-43BE-8B1F-36C7C4DC9C93}" presName="node" presStyleLbl="node1" presStyleIdx="1" presStyleCnt="6">
        <dgm:presLayoutVars>
          <dgm:bulletEnabled val="1"/>
        </dgm:presLayoutVars>
      </dgm:prSet>
      <dgm:spPr/>
    </dgm:pt>
    <dgm:pt modelId="{682F719D-C7C6-4AFF-A29E-BF22FE6CB892}" type="pres">
      <dgm:prSet presAssocID="{DAF1FC35-887E-4B84-81F4-D3689BA2EFB8}" presName="sibTrans" presStyleCnt="0"/>
      <dgm:spPr/>
    </dgm:pt>
    <dgm:pt modelId="{29CFC7AF-F717-4822-9F15-AE3812CB7C8B}" type="pres">
      <dgm:prSet presAssocID="{67B53381-6DCD-4F6C-BCAF-6B90A1BC209A}" presName="node" presStyleLbl="node1" presStyleIdx="2" presStyleCnt="6">
        <dgm:presLayoutVars>
          <dgm:bulletEnabled val="1"/>
        </dgm:presLayoutVars>
      </dgm:prSet>
      <dgm:spPr/>
    </dgm:pt>
    <dgm:pt modelId="{D5C04E4C-E5F0-4A9E-A3CE-4A3A700E5AFC}" type="pres">
      <dgm:prSet presAssocID="{40EADC48-BB86-434E-AC35-D31D92DE2671}" presName="sibTrans" presStyleCnt="0"/>
      <dgm:spPr/>
    </dgm:pt>
    <dgm:pt modelId="{934E928C-D646-46C0-813D-675CB25D393A}" type="pres">
      <dgm:prSet presAssocID="{BDBAB6CB-7790-4FB7-B4F9-44C722C1BF0C}" presName="node" presStyleLbl="node1" presStyleIdx="3" presStyleCnt="6">
        <dgm:presLayoutVars>
          <dgm:bulletEnabled val="1"/>
        </dgm:presLayoutVars>
      </dgm:prSet>
      <dgm:spPr/>
    </dgm:pt>
    <dgm:pt modelId="{24EFA34B-2D8F-4781-AB9A-A21BD8F4C4C4}" type="pres">
      <dgm:prSet presAssocID="{489EF485-50E4-46F8-9153-A7A0572CEE79}" presName="sibTrans" presStyleCnt="0"/>
      <dgm:spPr/>
    </dgm:pt>
    <dgm:pt modelId="{188D2148-3731-40A1-BDA5-656448ADA1E0}" type="pres">
      <dgm:prSet presAssocID="{6419CEC5-8028-4AF4-8BFB-565F0189F4FE}" presName="node" presStyleLbl="node1" presStyleIdx="4" presStyleCnt="6">
        <dgm:presLayoutVars>
          <dgm:bulletEnabled val="1"/>
        </dgm:presLayoutVars>
      </dgm:prSet>
      <dgm:spPr/>
    </dgm:pt>
    <dgm:pt modelId="{D3C1085A-837B-4987-B22B-BA581EAFEA2A}" type="pres">
      <dgm:prSet presAssocID="{25DB34D1-FA8A-4688-BDDA-EC2B4CF42B3A}" presName="sibTrans" presStyleCnt="0"/>
      <dgm:spPr/>
    </dgm:pt>
    <dgm:pt modelId="{164CECDD-0C00-4FBB-961D-123E1B991AFD}" type="pres">
      <dgm:prSet presAssocID="{29803A83-10A5-4032-B551-F2BB2E31A3B5}" presName="node" presStyleLbl="node1" presStyleIdx="5" presStyleCnt="6">
        <dgm:presLayoutVars>
          <dgm:bulletEnabled val="1"/>
        </dgm:presLayoutVars>
      </dgm:prSet>
      <dgm:spPr/>
    </dgm:pt>
  </dgm:ptLst>
  <dgm:cxnLst>
    <dgm:cxn modelId="{40F9A11F-C5DB-4F00-AD5E-BE25CEC574EF}" srcId="{FF01EBAA-FF5C-4D73-9C15-2A1801C21682}" destId="{29803A83-10A5-4032-B551-F2BB2E31A3B5}" srcOrd="5" destOrd="0" parTransId="{4C80AD82-55D8-4F77-A45C-866531898506}" sibTransId="{1F1DB4D3-5668-4D6D-BB51-163BE3FF008F}"/>
    <dgm:cxn modelId="{D9471E3D-8F02-42A3-82E9-28321025B565}" type="presOf" srcId="{75C938D7-EE6B-43BE-8B1F-36C7C4DC9C93}" destId="{C4566E57-5C67-4964-BAAB-86DCD390EADA}" srcOrd="0" destOrd="0" presId="urn:microsoft.com/office/officeart/2005/8/layout/default"/>
    <dgm:cxn modelId="{5948ED62-7187-4A66-95DD-D192403B4426}" srcId="{FF01EBAA-FF5C-4D73-9C15-2A1801C21682}" destId="{124F06AC-E58C-4660-A417-EBB93348C281}" srcOrd="0" destOrd="0" parTransId="{FA51AA5C-FAED-45B7-9B12-B268D47999DB}" sibTransId="{36DBF4BB-8468-4EFD-924B-E43C4F735E02}"/>
    <dgm:cxn modelId="{AF09EB66-D391-405C-ACFF-BD3869299488}" type="presOf" srcId="{29803A83-10A5-4032-B551-F2BB2E31A3B5}" destId="{164CECDD-0C00-4FBB-961D-123E1B991AFD}" srcOrd="0" destOrd="0" presId="urn:microsoft.com/office/officeart/2005/8/layout/default"/>
    <dgm:cxn modelId="{6755B54A-5CCE-4679-A61F-86ED08C9BC95}" type="presOf" srcId="{67B53381-6DCD-4F6C-BCAF-6B90A1BC209A}" destId="{29CFC7AF-F717-4822-9F15-AE3812CB7C8B}" srcOrd="0" destOrd="0" presId="urn:microsoft.com/office/officeart/2005/8/layout/default"/>
    <dgm:cxn modelId="{27FDE64F-8845-44FC-8E06-1A6CB3632E0F}" type="presOf" srcId="{6419CEC5-8028-4AF4-8BFB-565F0189F4FE}" destId="{188D2148-3731-40A1-BDA5-656448ADA1E0}" srcOrd="0" destOrd="0" presId="urn:microsoft.com/office/officeart/2005/8/layout/default"/>
    <dgm:cxn modelId="{09E71077-5C81-4A27-880C-44B27668094B}" srcId="{FF01EBAA-FF5C-4D73-9C15-2A1801C21682}" destId="{BDBAB6CB-7790-4FB7-B4F9-44C722C1BF0C}" srcOrd="3" destOrd="0" parTransId="{CE98F429-E98B-4CCA-AF42-F77D021F95D6}" sibTransId="{489EF485-50E4-46F8-9153-A7A0572CEE79}"/>
    <dgm:cxn modelId="{36E1868C-A041-490F-A810-98367EBF2981}" type="presOf" srcId="{FF01EBAA-FF5C-4D73-9C15-2A1801C21682}" destId="{3BF42204-A2F4-4171-AA7B-79F1281BEA5B}" srcOrd="0" destOrd="0" presId="urn:microsoft.com/office/officeart/2005/8/layout/default"/>
    <dgm:cxn modelId="{9B7A58AF-225C-4F67-979A-6A04D501F396}" srcId="{FF01EBAA-FF5C-4D73-9C15-2A1801C21682}" destId="{67B53381-6DCD-4F6C-BCAF-6B90A1BC209A}" srcOrd="2" destOrd="0" parTransId="{AB6B6DC8-B7CE-4DE2-8BD0-B5539B33849D}" sibTransId="{40EADC48-BB86-434E-AC35-D31D92DE2671}"/>
    <dgm:cxn modelId="{00C334B8-7DBB-4D46-8D2A-7F625C57E9EC}" type="presOf" srcId="{124F06AC-E58C-4660-A417-EBB93348C281}" destId="{FC52C286-F7FE-4C22-B64A-AF2B2A590975}" srcOrd="0" destOrd="0" presId="urn:microsoft.com/office/officeart/2005/8/layout/default"/>
    <dgm:cxn modelId="{69C549DF-8A9D-4913-97DF-D9BE177C65DF}" srcId="{FF01EBAA-FF5C-4D73-9C15-2A1801C21682}" destId="{6419CEC5-8028-4AF4-8BFB-565F0189F4FE}" srcOrd="4" destOrd="0" parTransId="{DAF62A13-0EB7-4707-A545-5CD3215FA9C9}" sibTransId="{25DB34D1-FA8A-4688-BDDA-EC2B4CF42B3A}"/>
    <dgm:cxn modelId="{F7013EE5-5115-480A-AC03-8ABE482F2E68}" type="presOf" srcId="{BDBAB6CB-7790-4FB7-B4F9-44C722C1BF0C}" destId="{934E928C-D646-46C0-813D-675CB25D393A}" srcOrd="0" destOrd="0" presId="urn:microsoft.com/office/officeart/2005/8/layout/default"/>
    <dgm:cxn modelId="{E2DCB0EB-E27D-40EA-8742-996AD93C2CD0}" srcId="{FF01EBAA-FF5C-4D73-9C15-2A1801C21682}" destId="{75C938D7-EE6B-43BE-8B1F-36C7C4DC9C93}" srcOrd="1" destOrd="0" parTransId="{0C91252A-E5E8-493B-9B21-9D86204997CE}" sibTransId="{DAF1FC35-887E-4B84-81F4-D3689BA2EFB8}"/>
    <dgm:cxn modelId="{19820F19-4966-4462-873C-7BD94398EAFE}" type="presParOf" srcId="{3BF42204-A2F4-4171-AA7B-79F1281BEA5B}" destId="{FC52C286-F7FE-4C22-B64A-AF2B2A590975}" srcOrd="0" destOrd="0" presId="urn:microsoft.com/office/officeart/2005/8/layout/default"/>
    <dgm:cxn modelId="{4C7DFD93-E420-4EA5-9BF9-434A7EA7B713}" type="presParOf" srcId="{3BF42204-A2F4-4171-AA7B-79F1281BEA5B}" destId="{84FC3FE7-E4EB-498C-9500-F72C496EC30B}" srcOrd="1" destOrd="0" presId="urn:microsoft.com/office/officeart/2005/8/layout/default"/>
    <dgm:cxn modelId="{1257A14D-AEC4-4064-AFDA-EF332438690A}" type="presParOf" srcId="{3BF42204-A2F4-4171-AA7B-79F1281BEA5B}" destId="{C4566E57-5C67-4964-BAAB-86DCD390EADA}" srcOrd="2" destOrd="0" presId="urn:microsoft.com/office/officeart/2005/8/layout/default"/>
    <dgm:cxn modelId="{64564952-A5C1-46F8-B458-93568C9E0365}" type="presParOf" srcId="{3BF42204-A2F4-4171-AA7B-79F1281BEA5B}" destId="{682F719D-C7C6-4AFF-A29E-BF22FE6CB892}" srcOrd="3" destOrd="0" presId="urn:microsoft.com/office/officeart/2005/8/layout/default"/>
    <dgm:cxn modelId="{91554F08-7197-4D4E-89B6-4238A0F0D779}" type="presParOf" srcId="{3BF42204-A2F4-4171-AA7B-79F1281BEA5B}" destId="{29CFC7AF-F717-4822-9F15-AE3812CB7C8B}" srcOrd="4" destOrd="0" presId="urn:microsoft.com/office/officeart/2005/8/layout/default"/>
    <dgm:cxn modelId="{C13E9FA4-034B-4FED-BD9B-2384D6D65520}" type="presParOf" srcId="{3BF42204-A2F4-4171-AA7B-79F1281BEA5B}" destId="{D5C04E4C-E5F0-4A9E-A3CE-4A3A700E5AFC}" srcOrd="5" destOrd="0" presId="urn:microsoft.com/office/officeart/2005/8/layout/default"/>
    <dgm:cxn modelId="{14085500-3BFC-4782-B7A8-851DB1D53FB7}" type="presParOf" srcId="{3BF42204-A2F4-4171-AA7B-79F1281BEA5B}" destId="{934E928C-D646-46C0-813D-675CB25D393A}" srcOrd="6" destOrd="0" presId="urn:microsoft.com/office/officeart/2005/8/layout/default"/>
    <dgm:cxn modelId="{34D88923-E5D2-4461-8CB5-1F97DC8E3BF1}" type="presParOf" srcId="{3BF42204-A2F4-4171-AA7B-79F1281BEA5B}" destId="{24EFA34B-2D8F-4781-AB9A-A21BD8F4C4C4}" srcOrd="7" destOrd="0" presId="urn:microsoft.com/office/officeart/2005/8/layout/default"/>
    <dgm:cxn modelId="{7952EA69-7267-47E0-8B8E-BE2EA00E380F}" type="presParOf" srcId="{3BF42204-A2F4-4171-AA7B-79F1281BEA5B}" destId="{188D2148-3731-40A1-BDA5-656448ADA1E0}" srcOrd="8" destOrd="0" presId="urn:microsoft.com/office/officeart/2005/8/layout/default"/>
    <dgm:cxn modelId="{26185F01-8D42-4B3F-9E67-FE33699147E1}" type="presParOf" srcId="{3BF42204-A2F4-4171-AA7B-79F1281BEA5B}" destId="{D3C1085A-837B-4987-B22B-BA581EAFEA2A}" srcOrd="9" destOrd="0" presId="urn:microsoft.com/office/officeart/2005/8/layout/default"/>
    <dgm:cxn modelId="{02CE44A2-B1D0-44A9-B6CE-7B0004F668E2}" type="presParOf" srcId="{3BF42204-A2F4-4171-AA7B-79F1281BEA5B}" destId="{164CECDD-0C00-4FBB-961D-123E1B991AF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E486D3-3492-433B-97DA-590D69E1FCF5}" type="doc">
      <dgm:prSet loTypeId="urn:microsoft.com/office/officeart/2005/8/layout/vList3" loCatId="list" qsTypeId="urn:microsoft.com/office/officeart/2005/8/quickstyle/simple1" qsCatId="simple" csTypeId="urn:microsoft.com/office/officeart/2005/8/colors/colorful3" csCatId="colorful" phldr="1"/>
      <dgm:spPr/>
    </dgm:pt>
    <dgm:pt modelId="{754503E9-C8DA-496F-9AF3-6DDF6E16D3B5}">
      <dgm:prSet phldrT="[Text]"/>
      <dgm:spPr/>
      <dgm:t>
        <a:bodyPr/>
        <a:lstStyle/>
        <a:p>
          <a:r>
            <a:rPr lang="en-GB" noProof="0" dirty="0">
              <a:latin typeface="Century Gothic" panose="020B0502020202020204" pitchFamily="34" charset="0"/>
            </a:rPr>
            <a:t>Effective and compliant procurement is necessary for project success</a:t>
          </a:r>
        </a:p>
      </dgm:t>
    </dgm:pt>
    <dgm:pt modelId="{D1942C91-B855-42B7-81EA-7933F57C4F12}" type="parTrans" cxnId="{F45C239B-8F3F-4E31-9C05-3D6D24FCE44A}">
      <dgm:prSet/>
      <dgm:spPr/>
      <dgm:t>
        <a:bodyPr/>
        <a:lstStyle/>
        <a:p>
          <a:endParaRPr lang="ca-ES"/>
        </a:p>
      </dgm:t>
    </dgm:pt>
    <dgm:pt modelId="{1FA90982-7AB0-4D6F-87DF-00D21F7037F2}" type="sibTrans" cxnId="{F45C239B-8F3F-4E31-9C05-3D6D24FCE44A}">
      <dgm:prSet/>
      <dgm:spPr/>
      <dgm:t>
        <a:bodyPr/>
        <a:lstStyle/>
        <a:p>
          <a:endParaRPr lang="ca-ES"/>
        </a:p>
      </dgm:t>
    </dgm:pt>
    <dgm:pt modelId="{58120BB3-289B-4360-8AFC-55AF9204E66E}">
      <dgm:prSet phldrT="[Text]"/>
      <dgm:spPr/>
      <dgm:t>
        <a:bodyPr/>
        <a:lstStyle/>
        <a:p>
          <a:r>
            <a:rPr lang="en-GB" noProof="0" dirty="0">
              <a:latin typeface="Century Gothic" panose="020B0502020202020204" pitchFamily="34" charset="0"/>
            </a:rPr>
            <a:t>Errors in procurement have a higher impact with simplified cost options</a:t>
          </a:r>
        </a:p>
      </dgm:t>
    </dgm:pt>
    <dgm:pt modelId="{A7C68FC9-F76E-4C78-BAA3-17BF32A261B8}" type="parTrans" cxnId="{BBA5B687-11DD-46E1-97BC-B042E28E484A}">
      <dgm:prSet/>
      <dgm:spPr/>
      <dgm:t>
        <a:bodyPr/>
        <a:lstStyle/>
        <a:p>
          <a:endParaRPr lang="ca-ES"/>
        </a:p>
      </dgm:t>
    </dgm:pt>
    <dgm:pt modelId="{117E9572-9E46-4FCE-BF24-B25E9B2F70B8}" type="sibTrans" cxnId="{BBA5B687-11DD-46E1-97BC-B042E28E484A}">
      <dgm:prSet/>
      <dgm:spPr/>
      <dgm:t>
        <a:bodyPr/>
        <a:lstStyle/>
        <a:p>
          <a:endParaRPr lang="ca-ES"/>
        </a:p>
      </dgm:t>
    </dgm:pt>
    <dgm:pt modelId="{47E7154F-3EB6-401B-A5C5-9D1BF0619CC6}">
      <dgm:prSet phldrT="[Text]"/>
      <dgm:spPr/>
      <dgm:t>
        <a:bodyPr/>
        <a:lstStyle/>
        <a:p>
          <a:r>
            <a:rPr lang="en-GB" noProof="0" dirty="0">
              <a:latin typeface="Century Gothic" panose="020B0502020202020204" pitchFamily="34" charset="0"/>
            </a:rPr>
            <a:t>Forget the past, invest in knowledge of the new rules</a:t>
          </a:r>
        </a:p>
      </dgm:t>
    </dgm:pt>
    <dgm:pt modelId="{813711A9-F1C3-4A4B-B841-E5EE031E53F3}" type="parTrans" cxnId="{4A6F55C6-F221-4B35-897C-2A978450F0B1}">
      <dgm:prSet/>
      <dgm:spPr/>
      <dgm:t>
        <a:bodyPr/>
        <a:lstStyle/>
        <a:p>
          <a:endParaRPr lang="ca-ES"/>
        </a:p>
      </dgm:t>
    </dgm:pt>
    <dgm:pt modelId="{B3BAFA61-940A-4747-ABEB-BC9289FEA1CA}" type="sibTrans" cxnId="{4A6F55C6-F221-4B35-897C-2A978450F0B1}">
      <dgm:prSet/>
      <dgm:spPr/>
      <dgm:t>
        <a:bodyPr/>
        <a:lstStyle/>
        <a:p>
          <a:endParaRPr lang="ca-ES"/>
        </a:p>
      </dgm:t>
    </dgm:pt>
    <dgm:pt modelId="{87021007-F3F6-46D9-B69F-F79C8F992F13}">
      <dgm:prSet/>
      <dgm:spPr/>
      <dgm:t>
        <a:bodyPr/>
        <a:lstStyle/>
        <a:p>
          <a:r>
            <a:rPr lang="en-GB" noProof="0" dirty="0">
              <a:latin typeface="Century Gothic" panose="020B0502020202020204" pitchFamily="34" charset="0"/>
            </a:rPr>
            <a:t>Use compliant templates (check your own ones with the rules)</a:t>
          </a:r>
        </a:p>
      </dgm:t>
    </dgm:pt>
    <dgm:pt modelId="{21EC78E8-1163-4E50-9973-82894ECF323D}" type="parTrans" cxnId="{164749AD-2CD4-4A06-965D-18EC34405CAD}">
      <dgm:prSet/>
      <dgm:spPr/>
      <dgm:t>
        <a:bodyPr/>
        <a:lstStyle/>
        <a:p>
          <a:endParaRPr lang="ca-ES"/>
        </a:p>
      </dgm:t>
    </dgm:pt>
    <dgm:pt modelId="{4121788B-A11A-4BFC-B738-AF28FB5D6923}" type="sibTrans" cxnId="{164749AD-2CD4-4A06-965D-18EC34405CAD}">
      <dgm:prSet/>
      <dgm:spPr/>
      <dgm:t>
        <a:bodyPr/>
        <a:lstStyle/>
        <a:p>
          <a:endParaRPr lang="ca-ES"/>
        </a:p>
      </dgm:t>
    </dgm:pt>
    <dgm:pt modelId="{EC94B4BC-A400-4451-A7E1-6DB20D169004}">
      <dgm:prSet/>
      <dgm:spPr/>
      <dgm:t>
        <a:bodyPr/>
        <a:lstStyle/>
        <a:p>
          <a:r>
            <a:rPr lang="en-GB" noProof="0" dirty="0">
              <a:latin typeface="Century Gothic" panose="020B0502020202020204" pitchFamily="34" charset="0"/>
            </a:rPr>
            <a:t>Procurement needs time</a:t>
          </a:r>
        </a:p>
      </dgm:t>
    </dgm:pt>
    <dgm:pt modelId="{32F4C016-8BAA-4218-AEB2-9DC84F197706}" type="parTrans" cxnId="{9AE3A4F4-D655-446A-9639-C29FC4C724B3}">
      <dgm:prSet/>
      <dgm:spPr/>
      <dgm:t>
        <a:bodyPr/>
        <a:lstStyle/>
        <a:p>
          <a:endParaRPr lang="ca-ES"/>
        </a:p>
      </dgm:t>
    </dgm:pt>
    <dgm:pt modelId="{0DEADFC6-CE52-4C8D-8A28-5973453701C8}" type="sibTrans" cxnId="{9AE3A4F4-D655-446A-9639-C29FC4C724B3}">
      <dgm:prSet/>
      <dgm:spPr/>
      <dgm:t>
        <a:bodyPr/>
        <a:lstStyle/>
        <a:p>
          <a:endParaRPr lang="ca-ES"/>
        </a:p>
      </dgm:t>
    </dgm:pt>
    <dgm:pt modelId="{8845F135-1E3C-4B7D-B083-2C98403387A5}">
      <dgm:prSet/>
      <dgm:spPr/>
      <dgm:t>
        <a:bodyPr/>
        <a:lstStyle/>
        <a:p>
          <a:r>
            <a:rPr lang="en-GB" noProof="0" dirty="0">
              <a:latin typeface="Century Gothic" panose="020B0502020202020204" pitchFamily="34" charset="0"/>
            </a:rPr>
            <a:t>Prevent fraud and corruption</a:t>
          </a:r>
        </a:p>
      </dgm:t>
    </dgm:pt>
    <dgm:pt modelId="{377E8A81-9A79-49E1-9C8F-580AC1D56CEB}" type="parTrans" cxnId="{692FA48C-F2B3-4CC5-A119-C892FA410EC7}">
      <dgm:prSet/>
      <dgm:spPr/>
      <dgm:t>
        <a:bodyPr/>
        <a:lstStyle/>
        <a:p>
          <a:endParaRPr lang="ca-ES"/>
        </a:p>
      </dgm:t>
    </dgm:pt>
    <dgm:pt modelId="{258BE8E3-4AC0-43E0-8F50-1FBAD9F91627}" type="sibTrans" cxnId="{692FA48C-F2B3-4CC5-A119-C892FA410EC7}">
      <dgm:prSet/>
      <dgm:spPr/>
      <dgm:t>
        <a:bodyPr/>
        <a:lstStyle/>
        <a:p>
          <a:endParaRPr lang="ca-ES"/>
        </a:p>
      </dgm:t>
    </dgm:pt>
    <dgm:pt modelId="{5CFCBE1E-2C92-4128-AC11-1C18B45EC758}" type="pres">
      <dgm:prSet presAssocID="{CAE486D3-3492-433B-97DA-590D69E1FCF5}" presName="linearFlow" presStyleCnt="0">
        <dgm:presLayoutVars>
          <dgm:dir/>
          <dgm:resizeHandles val="exact"/>
        </dgm:presLayoutVars>
      </dgm:prSet>
      <dgm:spPr/>
    </dgm:pt>
    <dgm:pt modelId="{5BCA8826-B741-4116-B981-D66AD8A1A21A}" type="pres">
      <dgm:prSet presAssocID="{754503E9-C8DA-496F-9AF3-6DDF6E16D3B5}" presName="composite" presStyleCnt="0"/>
      <dgm:spPr/>
    </dgm:pt>
    <dgm:pt modelId="{AD1EEBDA-9D62-4DF4-A09C-1B5D38FA174B}" type="pres">
      <dgm:prSet presAssocID="{754503E9-C8DA-496F-9AF3-6DDF6E16D3B5}" presName="imgShp" presStyleLbl="fgImgPlace1" presStyleIdx="0" presStyleCnt="6"/>
      <dgm:spPr/>
    </dgm:pt>
    <dgm:pt modelId="{4D1220CD-D47C-47D9-A523-55632273B710}" type="pres">
      <dgm:prSet presAssocID="{754503E9-C8DA-496F-9AF3-6DDF6E16D3B5}" presName="txShp" presStyleLbl="node1" presStyleIdx="0" presStyleCnt="6">
        <dgm:presLayoutVars>
          <dgm:bulletEnabled val="1"/>
        </dgm:presLayoutVars>
      </dgm:prSet>
      <dgm:spPr/>
    </dgm:pt>
    <dgm:pt modelId="{EA072989-64B1-4D27-AE4D-E06A1F6970A5}" type="pres">
      <dgm:prSet presAssocID="{1FA90982-7AB0-4D6F-87DF-00D21F7037F2}" presName="spacing" presStyleCnt="0"/>
      <dgm:spPr/>
    </dgm:pt>
    <dgm:pt modelId="{0D9E9955-5A9C-4675-A893-7B49618E85B7}" type="pres">
      <dgm:prSet presAssocID="{58120BB3-289B-4360-8AFC-55AF9204E66E}" presName="composite" presStyleCnt="0"/>
      <dgm:spPr/>
    </dgm:pt>
    <dgm:pt modelId="{1EFF84DB-50A2-4AC7-B094-B760BBB59182}" type="pres">
      <dgm:prSet presAssocID="{58120BB3-289B-4360-8AFC-55AF9204E66E}" presName="imgShp" presStyleLbl="fgImgPlace1" presStyleIdx="1" presStyleCnt="6"/>
      <dgm:spPr/>
    </dgm:pt>
    <dgm:pt modelId="{B1D8FA3C-3A07-4FC7-B1F5-4173EBC7E9F3}" type="pres">
      <dgm:prSet presAssocID="{58120BB3-289B-4360-8AFC-55AF9204E66E}" presName="txShp" presStyleLbl="node1" presStyleIdx="1" presStyleCnt="6">
        <dgm:presLayoutVars>
          <dgm:bulletEnabled val="1"/>
        </dgm:presLayoutVars>
      </dgm:prSet>
      <dgm:spPr/>
    </dgm:pt>
    <dgm:pt modelId="{27B2C112-D690-4CE2-8EA9-5D91588E96BD}" type="pres">
      <dgm:prSet presAssocID="{117E9572-9E46-4FCE-BF24-B25E9B2F70B8}" presName="spacing" presStyleCnt="0"/>
      <dgm:spPr/>
    </dgm:pt>
    <dgm:pt modelId="{54996F9C-B617-4E99-9B7A-ED944FF0EB28}" type="pres">
      <dgm:prSet presAssocID="{47E7154F-3EB6-401B-A5C5-9D1BF0619CC6}" presName="composite" presStyleCnt="0"/>
      <dgm:spPr/>
    </dgm:pt>
    <dgm:pt modelId="{769E4631-A37E-44B0-BFC1-6B7EE2460DC7}" type="pres">
      <dgm:prSet presAssocID="{47E7154F-3EB6-401B-A5C5-9D1BF0619CC6}" presName="imgShp" presStyleLbl="fgImgPlace1" presStyleIdx="2" presStyleCnt="6"/>
      <dgm:spPr/>
    </dgm:pt>
    <dgm:pt modelId="{AB2A6283-39F8-4628-B652-988924EF6E9F}" type="pres">
      <dgm:prSet presAssocID="{47E7154F-3EB6-401B-A5C5-9D1BF0619CC6}" presName="txShp" presStyleLbl="node1" presStyleIdx="2" presStyleCnt="6">
        <dgm:presLayoutVars>
          <dgm:bulletEnabled val="1"/>
        </dgm:presLayoutVars>
      </dgm:prSet>
      <dgm:spPr/>
    </dgm:pt>
    <dgm:pt modelId="{861F9A76-B70F-4647-9C92-534815520545}" type="pres">
      <dgm:prSet presAssocID="{B3BAFA61-940A-4747-ABEB-BC9289FEA1CA}" presName="spacing" presStyleCnt="0"/>
      <dgm:spPr/>
    </dgm:pt>
    <dgm:pt modelId="{25F284C5-6409-4DBB-B2F2-BA0CC74E8C65}" type="pres">
      <dgm:prSet presAssocID="{87021007-F3F6-46D9-B69F-F79C8F992F13}" presName="composite" presStyleCnt="0"/>
      <dgm:spPr/>
    </dgm:pt>
    <dgm:pt modelId="{CC2527D4-FDC6-4EC7-9408-659B13781A19}" type="pres">
      <dgm:prSet presAssocID="{87021007-F3F6-46D9-B69F-F79C8F992F13}" presName="imgShp" presStyleLbl="fgImgPlace1" presStyleIdx="3" presStyleCnt="6"/>
      <dgm:spPr/>
    </dgm:pt>
    <dgm:pt modelId="{B21819F6-C439-47E7-AD2C-D900D0BD9B58}" type="pres">
      <dgm:prSet presAssocID="{87021007-F3F6-46D9-B69F-F79C8F992F13}" presName="txShp" presStyleLbl="node1" presStyleIdx="3" presStyleCnt="6">
        <dgm:presLayoutVars>
          <dgm:bulletEnabled val="1"/>
        </dgm:presLayoutVars>
      </dgm:prSet>
      <dgm:spPr/>
    </dgm:pt>
    <dgm:pt modelId="{A1DA4DA0-FCF6-4A1A-A86A-199C51F40B14}" type="pres">
      <dgm:prSet presAssocID="{4121788B-A11A-4BFC-B738-AF28FB5D6923}" presName="spacing" presStyleCnt="0"/>
      <dgm:spPr/>
    </dgm:pt>
    <dgm:pt modelId="{F7CBDD82-952D-4C69-B9B3-82E8DFB31203}" type="pres">
      <dgm:prSet presAssocID="{EC94B4BC-A400-4451-A7E1-6DB20D169004}" presName="composite" presStyleCnt="0"/>
      <dgm:spPr/>
    </dgm:pt>
    <dgm:pt modelId="{0962F882-47B8-4904-B9BB-A182D4DCE583}" type="pres">
      <dgm:prSet presAssocID="{EC94B4BC-A400-4451-A7E1-6DB20D169004}" presName="imgShp" presStyleLbl="fgImgPlace1" presStyleIdx="4" presStyleCnt="6"/>
      <dgm:spPr/>
    </dgm:pt>
    <dgm:pt modelId="{5368D059-9D14-4748-A966-05AF10B501D5}" type="pres">
      <dgm:prSet presAssocID="{EC94B4BC-A400-4451-A7E1-6DB20D169004}" presName="txShp" presStyleLbl="node1" presStyleIdx="4" presStyleCnt="6">
        <dgm:presLayoutVars>
          <dgm:bulletEnabled val="1"/>
        </dgm:presLayoutVars>
      </dgm:prSet>
      <dgm:spPr/>
    </dgm:pt>
    <dgm:pt modelId="{CBF38EE0-6A0F-4CAD-8E67-198619C5ECC3}" type="pres">
      <dgm:prSet presAssocID="{0DEADFC6-CE52-4C8D-8A28-5973453701C8}" presName="spacing" presStyleCnt="0"/>
      <dgm:spPr/>
    </dgm:pt>
    <dgm:pt modelId="{2AB18A51-0D09-4F83-83EA-CAD8D137F812}" type="pres">
      <dgm:prSet presAssocID="{8845F135-1E3C-4B7D-B083-2C98403387A5}" presName="composite" presStyleCnt="0"/>
      <dgm:spPr/>
    </dgm:pt>
    <dgm:pt modelId="{8CBB75A1-F7A1-45D5-801E-59B885BB1710}" type="pres">
      <dgm:prSet presAssocID="{8845F135-1E3C-4B7D-B083-2C98403387A5}" presName="imgShp" presStyleLbl="fgImgPlace1" presStyleIdx="5" presStyleCnt="6"/>
      <dgm:spPr/>
    </dgm:pt>
    <dgm:pt modelId="{9FCDE300-F11F-46B8-BD64-0E922F9714DB}" type="pres">
      <dgm:prSet presAssocID="{8845F135-1E3C-4B7D-B083-2C98403387A5}" presName="txShp" presStyleLbl="node1" presStyleIdx="5" presStyleCnt="6">
        <dgm:presLayoutVars>
          <dgm:bulletEnabled val="1"/>
        </dgm:presLayoutVars>
      </dgm:prSet>
      <dgm:spPr/>
    </dgm:pt>
  </dgm:ptLst>
  <dgm:cxnLst>
    <dgm:cxn modelId="{01E46700-036D-4831-A6BC-DDA83276D0A4}" type="presOf" srcId="{87021007-F3F6-46D9-B69F-F79C8F992F13}" destId="{B21819F6-C439-47E7-AD2C-D900D0BD9B58}" srcOrd="0" destOrd="0" presId="urn:microsoft.com/office/officeart/2005/8/layout/vList3"/>
    <dgm:cxn modelId="{30969A0B-C7F7-4A24-A530-468D2E73D364}" type="presOf" srcId="{CAE486D3-3492-433B-97DA-590D69E1FCF5}" destId="{5CFCBE1E-2C92-4128-AC11-1C18B45EC758}" srcOrd="0" destOrd="0" presId="urn:microsoft.com/office/officeart/2005/8/layout/vList3"/>
    <dgm:cxn modelId="{5AC9AC70-6575-4FDB-8FA4-881AF41318F2}" type="presOf" srcId="{8845F135-1E3C-4B7D-B083-2C98403387A5}" destId="{9FCDE300-F11F-46B8-BD64-0E922F9714DB}" srcOrd="0" destOrd="0" presId="urn:microsoft.com/office/officeart/2005/8/layout/vList3"/>
    <dgm:cxn modelId="{EB586C59-F6EE-4F7A-BC11-F593ACE9C681}" type="presOf" srcId="{47E7154F-3EB6-401B-A5C5-9D1BF0619CC6}" destId="{AB2A6283-39F8-4628-B652-988924EF6E9F}" srcOrd="0" destOrd="0" presId="urn:microsoft.com/office/officeart/2005/8/layout/vList3"/>
    <dgm:cxn modelId="{BBA5B687-11DD-46E1-97BC-B042E28E484A}" srcId="{CAE486D3-3492-433B-97DA-590D69E1FCF5}" destId="{58120BB3-289B-4360-8AFC-55AF9204E66E}" srcOrd="1" destOrd="0" parTransId="{A7C68FC9-F76E-4C78-BAA3-17BF32A261B8}" sibTransId="{117E9572-9E46-4FCE-BF24-B25E9B2F70B8}"/>
    <dgm:cxn modelId="{692FA48C-F2B3-4CC5-A119-C892FA410EC7}" srcId="{CAE486D3-3492-433B-97DA-590D69E1FCF5}" destId="{8845F135-1E3C-4B7D-B083-2C98403387A5}" srcOrd="5" destOrd="0" parTransId="{377E8A81-9A79-49E1-9C8F-580AC1D56CEB}" sibTransId="{258BE8E3-4AC0-43E0-8F50-1FBAD9F91627}"/>
    <dgm:cxn modelId="{F45C239B-8F3F-4E31-9C05-3D6D24FCE44A}" srcId="{CAE486D3-3492-433B-97DA-590D69E1FCF5}" destId="{754503E9-C8DA-496F-9AF3-6DDF6E16D3B5}" srcOrd="0" destOrd="0" parTransId="{D1942C91-B855-42B7-81EA-7933F57C4F12}" sibTransId="{1FA90982-7AB0-4D6F-87DF-00D21F7037F2}"/>
    <dgm:cxn modelId="{F8244AA2-C6DE-40A9-98F2-B1FD48E318E0}" type="presOf" srcId="{58120BB3-289B-4360-8AFC-55AF9204E66E}" destId="{B1D8FA3C-3A07-4FC7-B1F5-4173EBC7E9F3}" srcOrd="0" destOrd="0" presId="urn:microsoft.com/office/officeart/2005/8/layout/vList3"/>
    <dgm:cxn modelId="{164749AD-2CD4-4A06-965D-18EC34405CAD}" srcId="{CAE486D3-3492-433B-97DA-590D69E1FCF5}" destId="{87021007-F3F6-46D9-B69F-F79C8F992F13}" srcOrd="3" destOrd="0" parTransId="{21EC78E8-1163-4E50-9973-82894ECF323D}" sibTransId="{4121788B-A11A-4BFC-B738-AF28FB5D6923}"/>
    <dgm:cxn modelId="{DE2362B9-D1D6-4564-A9DE-581EB80BBC98}" type="presOf" srcId="{EC94B4BC-A400-4451-A7E1-6DB20D169004}" destId="{5368D059-9D14-4748-A966-05AF10B501D5}" srcOrd="0" destOrd="0" presId="urn:microsoft.com/office/officeart/2005/8/layout/vList3"/>
    <dgm:cxn modelId="{4A6F55C6-F221-4B35-897C-2A978450F0B1}" srcId="{CAE486D3-3492-433B-97DA-590D69E1FCF5}" destId="{47E7154F-3EB6-401B-A5C5-9D1BF0619CC6}" srcOrd="2" destOrd="0" parTransId="{813711A9-F1C3-4A4B-B841-E5EE031E53F3}" sibTransId="{B3BAFA61-940A-4747-ABEB-BC9289FEA1CA}"/>
    <dgm:cxn modelId="{230ECFE6-E6F5-4C3F-A721-CFF46DF5B07E}" type="presOf" srcId="{754503E9-C8DA-496F-9AF3-6DDF6E16D3B5}" destId="{4D1220CD-D47C-47D9-A523-55632273B710}" srcOrd="0" destOrd="0" presId="urn:microsoft.com/office/officeart/2005/8/layout/vList3"/>
    <dgm:cxn modelId="{9AE3A4F4-D655-446A-9639-C29FC4C724B3}" srcId="{CAE486D3-3492-433B-97DA-590D69E1FCF5}" destId="{EC94B4BC-A400-4451-A7E1-6DB20D169004}" srcOrd="4" destOrd="0" parTransId="{32F4C016-8BAA-4218-AEB2-9DC84F197706}" sibTransId="{0DEADFC6-CE52-4C8D-8A28-5973453701C8}"/>
    <dgm:cxn modelId="{0249C952-C3C5-46BF-B80A-C6A7FCADDFBE}" type="presParOf" srcId="{5CFCBE1E-2C92-4128-AC11-1C18B45EC758}" destId="{5BCA8826-B741-4116-B981-D66AD8A1A21A}" srcOrd="0" destOrd="0" presId="urn:microsoft.com/office/officeart/2005/8/layout/vList3"/>
    <dgm:cxn modelId="{7A4C0BEE-2F2B-4C1F-8904-37B40A31C6E1}" type="presParOf" srcId="{5BCA8826-B741-4116-B981-D66AD8A1A21A}" destId="{AD1EEBDA-9D62-4DF4-A09C-1B5D38FA174B}" srcOrd="0" destOrd="0" presId="urn:microsoft.com/office/officeart/2005/8/layout/vList3"/>
    <dgm:cxn modelId="{B3FAEF2C-40D9-4E3F-B993-697F8F656F3D}" type="presParOf" srcId="{5BCA8826-B741-4116-B981-D66AD8A1A21A}" destId="{4D1220CD-D47C-47D9-A523-55632273B710}" srcOrd="1" destOrd="0" presId="urn:microsoft.com/office/officeart/2005/8/layout/vList3"/>
    <dgm:cxn modelId="{7DD0B226-8BBC-46C0-BA3C-CB388E884AA5}" type="presParOf" srcId="{5CFCBE1E-2C92-4128-AC11-1C18B45EC758}" destId="{EA072989-64B1-4D27-AE4D-E06A1F6970A5}" srcOrd="1" destOrd="0" presId="urn:microsoft.com/office/officeart/2005/8/layout/vList3"/>
    <dgm:cxn modelId="{655857CC-3089-4212-8B3E-B84BF4EB5941}" type="presParOf" srcId="{5CFCBE1E-2C92-4128-AC11-1C18B45EC758}" destId="{0D9E9955-5A9C-4675-A893-7B49618E85B7}" srcOrd="2" destOrd="0" presId="urn:microsoft.com/office/officeart/2005/8/layout/vList3"/>
    <dgm:cxn modelId="{352AAED6-7F09-43AF-B604-4DEFE708E0B8}" type="presParOf" srcId="{0D9E9955-5A9C-4675-A893-7B49618E85B7}" destId="{1EFF84DB-50A2-4AC7-B094-B760BBB59182}" srcOrd="0" destOrd="0" presId="urn:microsoft.com/office/officeart/2005/8/layout/vList3"/>
    <dgm:cxn modelId="{C9763FD6-E8DC-4F0D-A1D5-01D1A1270E48}" type="presParOf" srcId="{0D9E9955-5A9C-4675-A893-7B49618E85B7}" destId="{B1D8FA3C-3A07-4FC7-B1F5-4173EBC7E9F3}" srcOrd="1" destOrd="0" presId="urn:microsoft.com/office/officeart/2005/8/layout/vList3"/>
    <dgm:cxn modelId="{80476902-E769-475B-B025-423249F696C7}" type="presParOf" srcId="{5CFCBE1E-2C92-4128-AC11-1C18B45EC758}" destId="{27B2C112-D690-4CE2-8EA9-5D91588E96BD}" srcOrd="3" destOrd="0" presId="urn:microsoft.com/office/officeart/2005/8/layout/vList3"/>
    <dgm:cxn modelId="{380EF4D3-998A-48C9-8C21-71E6A7ACFF5C}" type="presParOf" srcId="{5CFCBE1E-2C92-4128-AC11-1C18B45EC758}" destId="{54996F9C-B617-4E99-9B7A-ED944FF0EB28}" srcOrd="4" destOrd="0" presId="urn:microsoft.com/office/officeart/2005/8/layout/vList3"/>
    <dgm:cxn modelId="{20A91AAA-4640-4048-A46F-7D86D05F1296}" type="presParOf" srcId="{54996F9C-B617-4E99-9B7A-ED944FF0EB28}" destId="{769E4631-A37E-44B0-BFC1-6B7EE2460DC7}" srcOrd="0" destOrd="0" presId="urn:microsoft.com/office/officeart/2005/8/layout/vList3"/>
    <dgm:cxn modelId="{2EFEB124-1C57-4856-9879-5802F1B0D76E}" type="presParOf" srcId="{54996F9C-B617-4E99-9B7A-ED944FF0EB28}" destId="{AB2A6283-39F8-4628-B652-988924EF6E9F}" srcOrd="1" destOrd="0" presId="urn:microsoft.com/office/officeart/2005/8/layout/vList3"/>
    <dgm:cxn modelId="{D2378875-C69F-4A9A-8C25-8A67805DEA3B}" type="presParOf" srcId="{5CFCBE1E-2C92-4128-AC11-1C18B45EC758}" destId="{861F9A76-B70F-4647-9C92-534815520545}" srcOrd="5" destOrd="0" presId="urn:microsoft.com/office/officeart/2005/8/layout/vList3"/>
    <dgm:cxn modelId="{7FB2FDC6-AF82-47DE-9E7F-4F17BD3D8542}" type="presParOf" srcId="{5CFCBE1E-2C92-4128-AC11-1C18B45EC758}" destId="{25F284C5-6409-4DBB-B2F2-BA0CC74E8C65}" srcOrd="6" destOrd="0" presId="urn:microsoft.com/office/officeart/2005/8/layout/vList3"/>
    <dgm:cxn modelId="{CCDF4891-4164-4566-A56E-61595D46FE20}" type="presParOf" srcId="{25F284C5-6409-4DBB-B2F2-BA0CC74E8C65}" destId="{CC2527D4-FDC6-4EC7-9408-659B13781A19}" srcOrd="0" destOrd="0" presId="urn:microsoft.com/office/officeart/2005/8/layout/vList3"/>
    <dgm:cxn modelId="{D29034A9-E98C-4DC4-B446-EF90FA6AB4E2}" type="presParOf" srcId="{25F284C5-6409-4DBB-B2F2-BA0CC74E8C65}" destId="{B21819F6-C439-47E7-AD2C-D900D0BD9B58}" srcOrd="1" destOrd="0" presId="urn:microsoft.com/office/officeart/2005/8/layout/vList3"/>
    <dgm:cxn modelId="{97D71987-1BB9-4B6E-A3C6-DD6FBC0E50F2}" type="presParOf" srcId="{5CFCBE1E-2C92-4128-AC11-1C18B45EC758}" destId="{A1DA4DA0-FCF6-4A1A-A86A-199C51F40B14}" srcOrd="7" destOrd="0" presId="urn:microsoft.com/office/officeart/2005/8/layout/vList3"/>
    <dgm:cxn modelId="{BC63B1C3-F7DC-4B3A-A7C2-FAF5A36A1A49}" type="presParOf" srcId="{5CFCBE1E-2C92-4128-AC11-1C18B45EC758}" destId="{F7CBDD82-952D-4C69-B9B3-82E8DFB31203}" srcOrd="8" destOrd="0" presId="urn:microsoft.com/office/officeart/2005/8/layout/vList3"/>
    <dgm:cxn modelId="{B918FDCB-0B10-4319-9FF2-2FD27958CDB8}" type="presParOf" srcId="{F7CBDD82-952D-4C69-B9B3-82E8DFB31203}" destId="{0962F882-47B8-4904-B9BB-A182D4DCE583}" srcOrd="0" destOrd="0" presId="urn:microsoft.com/office/officeart/2005/8/layout/vList3"/>
    <dgm:cxn modelId="{763CD83A-F055-40BA-9C7D-A726A6A367E7}" type="presParOf" srcId="{F7CBDD82-952D-4C69-B9B3-82E8DFB31203}" destId="{5368D059-9D14-4748-A966-05AF10B501D5}" srcOrd="1" destOrd="0" presId="urn:microsoft.com/office/officeart/2005/8/layout/vList3"/>
    <dgm:cxn modelId="{B8AE6006-947C-47B1-A4FD-7C7C215CE294}" type="presParOf" srcId="{5CFCBE1E-2C92-4128-AC11-1C18B45EC758}" destId="{CBF38EE0-6A0F-4CAD-8E67-198619C5ECC3}" srcOrd="9" destOrd="0" presId="urn:microsoft.com/office/officeart/2005/8/layout/vList3"/>
    <dgm:cxn modelId="{CCFDE95F-4B6A-4913-8262-4135CEF707BF}" type="presParOf" srcId="{5CFCBE1E-2C92-4128-AC11-1C18B45EC758}" destId="{2AB18A51-0D09-4F83-83EA-CAD8D137F812}" srcOrd="10" destOrd="0" presId="urn:microsoft.com/office/officeart/2005/8/layout/vList3"/>
    <dgm:cxn modelId="{049E71EE-3740-4D2C-AF01-94ECBC6768B7}" type="presParOf" srcId="{2AB18A51-0D09-4F83-83EA-CAD8D137F812}" destId="{8CBB75A1-F7A1-45D5-801E-59B885BB1710}" srcOrd="0" destOrd="0" presId="urn:microsoft.com/office/officeart/2005/8/layout/vList3"/>
    <dgm:cxn modelId="{E0BA8A44-1C8C-413B-B8E1-936D4C7ED6A3}" type="presParOf" srcId="{2AB18A51-0D09-4F83-83EA-CAD8D137F812}" destId="{9FCDE300-F11F-46B8-BD64-0E922F9714D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41255B-1AE1-4316-99AA-9DAA50EED9D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418EC262-8D2B-4020-88EB-22C2CAB9244C}">
      <dgm:prSet phldrT="[Text]" phldr="0"/>
      <dgm:spPr/>
      <dgm:t>
        <a:bodyPr/>
        <a:lstStyle/>
        <a:p>
          <a:r>
            <a:rPr lang="en-GB" dirty="0"/>
            <a:t>New rules: read carefully and use Annex II of the Financing Agreements</a:t>
          </a:r>
        </a:p>
      </dgm:t>
    </dgm:pt>
    <dgm:pt modelId="{1CF2F31C-CDC7-437C-8773-444AF08DCA10}" type="parTrans" cxnId="{7F734E2B-E82C-45DA-AE6C-5074AA815EEA}">
      <dgm:prSet/>
      <dgm:spPr/>
      <dgm:t>
        <a:bodyPr/>
        <a:lstStyle/>
        <a:p>
          <a:endParaRPr lang="en-GB"/>
        </a:p>
      </dgm:t>
    </dgm:pt>
    <dgm:pt modelId="{B2E9C741-CCCB-4DF2-B48B-D1771CA1F757}" type="sibTrans" cxnId="{7F734E2B-E82C-45DA-AE6C-5074AA815EEA}">
      <dgm:prSet/>
      <dgm:spPr/>
      <dgm:t>
        <a:bodyPr/>
        <a:lstStyle/>
        <a:p>
          <a:endParaRPr lang="en-GB"/>
        </a:p>
      </dgm:t>
    </dgm:pt>
    <dgm:pt modelId="{F3232B91-2BE3-4879-83FE-419C2D506545}">
      <dgm:prSet phldrT="[Text]" phldr="0"/>
      <dgm:spPr/>
      <dgm:t>
        <a:bodyPr/>
        <a:lstStyle/>
        <a:p>
          <a:r>
            <a:rPr lang="en-GB" dirty="0"/>
            <a:t>PRAG is not applicable anymore</a:t>
          </a:r>
        </a:p>
      </dgm:t>
    </dgm:pt>
    <dgm:pt modelId="{0C9AAFEF-D994-45D9-82CD-424EB37DE188}" type="parTrans" cxnId="{4E49AB3A-43E0-406C-BE64-FD8F3BC97C27}">
      <dgm:prSet/>
      <dgm:spPr/>
      <dgm:t>
        <a:bodyPr/>
        <a:lstStyle/>
        <a:p>
          <a:endParaRPr lang="en-GB"/>
        </a:p>
      </dgm:t>
    </dgm:pt>
    <dgm:pt modelId="{BD5BE592-6762-498E-9CD4-AC30733B62F3}" type="sibTrans" cxnId="{4E49AB3A-43E0-406C-BE64-FD8F3BC97C27}">
      <dgm:prSet/>
      <dgm:spPr/>
      <dgm:t>
        <a:bodyPr/>
        <a:lstStyle/>
        <a:p>
          <a:endParaRPr lang="en-GB"/>
        </a:p>
      </dgm:t>
    </dgm:pt>
    <dgm:pt modelId="{FEE2ADA9-7DAD-4FF0-B929-F898CF8ABA91}">
      <dgm:prSet phldrT="[Text]" phldr="0"/>
      <dgm:spPr/>
      <dgm:t>
        <a:bodyPr/>
        <a:lstStyle/>
        <a:p>
          <a:r>
            <a:rPr lang="en-GB" dirty="0"/>
            <a:t>National legislation is applicable only for what is not provided at all in Annex II</a:t>
          </a:r>
        </a:p>
      </dgm:t>
    </dgm:pt>
    <dgm:pt modelId="{B85B5E30-477B-4BE9-BFDF-58BC4E918B5D}" type="parTrans" cxnId="{C77C28DE-61B0-4F03-9909-BDE839B837F1}">
      <dgm:prSet/>
      <dgm:spPr/>
      <dgm:t>
        <a:bodyPr/>
        <a:lstStyle/>
        <a:p>
          <a:endParaRPr lang="en-GB"/>
        </a:p>
      </dgm:t>
    </dgm:pt>
    <dgm:pt modelId="{153D5F16-1F00-4002-81B2-42446D39BAF9}" type="sibTrans" cxnId="{C77C28DE-61B0-4F03-9909-BDE839B837F1}">
      <dgm:prSet/>
      <dgm:spPr/>
      <dgm:t>
        <a:bodyPr/>
        <a:lstStyle/>
        <a:p>
          <a:endParaRPr lang="en-GB"/>
        </a:p>
      </dgm:t>
    </dgm:pt>
    <dgm:pt modelId="{23D7E6E9-1A34-4F98-9E53-0D57F9279A1B}" type="pres">
      <dgm:prSet presAssocID="{A041255B-1AE1-4316-99AA-9DAA50EED9DF}" presName="compositeShape" presStyleCnt="0">
        <dgm:presLayoutVars>
          <dgm:dir/>
          <dgm:resizeHandles/>
        </dgm:presLayoutVars>
      </dgm:prSet>
      <dgm:spPr/>
    </dgm:pt>
    <dgm:pt modelId="{1C77E26A-C270-4CCE-9E91-62FDF14D7851}" type="pres">
      <dgm:prSet presAssocID="{A041255B-1AE1-4316-99AA-9DAA50EED9DF}" presName="pyramid" presStyleLbl="node1" presStyleIdx="0" presStyleCnt="1"/>
      <dgm:spPr>
        <a:solidFill>
          <a:srgbClr val="751D70"/>
        </a:solidFill>
      </dgm:spPr>
    </dgm:pt>
    <dgm:pt modelId="{B54B1C2B-95E0-47DF-B2B1-7270A2EC090A}" type="pres">
      <dgm:prSet presAssocID="{A041255B-1AE1-4316-99AA-9DAA50EED9DF}" presName="theList" presStyleCnt="0"/>
      <dgm:spPr/>
    </dgm:pt>
    <dgm:pt modelId="{0809C319-9649-4DD8-9093-1B0514413F49}" type="pres">
      <dgm:prSet presAssocID="{418EC262-8D2B-4020-88EB-22C2CAB9244C}" presName="aNode" presStyleLbl="fgAcc1" presStyleIdx="0" presStyleCnt="3">
        <dgm:presLayoutVars>
          <dgm:bulletEnabled val="1"/>
        </dgm:presLayoutVars>
      </dgm:prSet>
      <dgm:spPr/>
    </dgm:pt>
    <dgm:pt modelId="{D3FF892B-EA4F-49EC-A990-83FA561643DB}" type="pres">
      <dgm:prSet presAssocID="{418EC262-8D2B-4020-88EB-22C2CAB9244C}" presName="aSpace" presStyleCnt="0"/>
      <dgm:spPr/>
    </dgm:pt>
    <dgm:pt modelId="{44A88324-11F3-4B36-89B0-AA3E4C397A2A}" type="pres">
      <dgm:prSet presAssocID="{F3232B91-2BE3-4879-83FE-419C2D506545}" presName="aNode" presStyleLbl="fgAcc1" presStyleIdx="1" presStyleCnt="3">
        <dgm:presLayoutVars>
          <dgm:bulletEnabled val="1"/>
        </dgm:presLayoutVars>
      </dgm:prSet>
      <dgm:spPr/>
    </dgm:pt>
    <dgm:pt modelId="{AF9C8488-5847-4E99-93E2-26A573F1063A}" type="pres">
      <dgm:prSet presAssocID="{F3232B91-2BE3-4879-83FE-419C2D506545}" presName="aSpace" presStyleCnt="0"/>
      <dgm:spPr/>
    </dgm:pt>
    <dgm:pt modelId="{DCA5BC14-BD2E-4C12-913E-E7E067ABB4F4}" type="pres">
      <dgm:prSet presAssocID="{FEE2ADA9-7DAD-4FF0-B929-F898CF8ABA91}" presName="aNode" presStyleLbl="fgAcc1" presStyleIdx="2" presStyleCnt="3">
        <dgm:presLayoutVars>
          <dgm:bulletEnabled val="1"/>
        </dgm:presLayoutVars>
      </dgm:prSet>
      <dgm:spPr/>
    </dgm:pt>
    <dgm:pt modelId="{840AC3DF-BF5D-4C9A-95FF-01639FA3965F}" type="pres">
      <dgm:prSet presAssocID="{FEE2ADA9-7DAD-4FF0-B929-F898CF8ABA91}" presName="aSpace" presStyleCnt="0"/>
      <dgm:spPr/>
    </dgm:pt>
  </dgm:ptLst>
  <dgm:cxnLst>
    <dgm:cxn modelId="{FDBF9D16-CDCD-48C7-BF62-B6BE8E5794D8}" type="presOf" srcId="{A041255B-1AE1-4316-99AA-9DAA50EED9DF}" destId="{23D7E6E9-1A34-4F98-9E53-0D57F9279A1B}" srcOrd="0" destOrd="0" presId="urn:microsoft.com/office/officeart/2005/8/layout/pyramid2"/>
    <dgm:cxn modelId="{DA24DB1F-6569-48BD-B863-C37BCE3D4640}" type="presOf" srcId="{FEE2ADA9-7DAD-4FF0-B929-F898CF8ABA91}" destId="{DCA5BC14-BD2E-4C12-913E-E7E067ABB4F4}" srcOrd="0" destOrd="0" presId="urn:microsoft.com/office/officeart/2005/8/layout/pyramid2"/>
    <dgm:cxn modelId="{7F734E2B-E82C-45DA-AE6C-5074AA815EEA}" srcId="{A041255B-1AE1-4316-99AA-9DAA50EED9DF}" destId="{418EC262-8D2B-4020-88EB-22C2CAB9244C}" srcOrd="0" destOrd="0" parTransId="{1CF2F31C-CDC7-437C-8773-444AF08DCA10}" sibTransId="{B2E9C741-CCCB-4DF2-B48B-D1771CA1F757}"/>
    <dgm:cxn modelId="{4E49AB3A-43E0-406C-BE64-FD8F3BC97C27}" srcId="{A041255B-1AE1-4316-99AA-9DAA50EED9DF}" destId="{F3232B91-2BE3-4879-83FE-419C2D506545}" srcOrd="1" destOrd="0" parTransId="{0C9AAFEF-D994-45D9-82CD-424EB37DE188}" sibTransId="{BD5BE592-6762-498E-9CD4-AC30733B62F3}"/>
    <dgm:cxn modelId="{82C05576-E5B9-4C48-B392-ADFC587120C1}" type="presOf" srcId="{418EC262-8D2B-4020-88EB-22C2CAB9244C}" destId="{0809C319-9649-4DD8-9093-1B0514413F49}" srcOrd="0" destOrd="0" presId="urn:microsoft.com/office/officeart/2005/8/layout/pyramid2"/>
    <dgm:cxn modelId="{A88DF6AF-1234-423D-89E1-5A59E1852227}" type="presOf" srcId="{F3232B91-2BE3-4879-83FE-419C2D506545}" destId="{44A88324-11F3-4B36-89B0-AA3E4C397A2A}" srcOrd="0" destOrd="0" presId="urn:microsoft.com/office/officeart/2005/8/layout/pyramid2"/>
    <dgm:cxn modelId="{C77C28DE-61B0-4F03-9909-BDE839B837F1}" srcId="{A041255B-1AE1-4316-99AA-9DAA50EED9DF}" destId="{FEE2ADA9-7DAD-4FF0-B929-F898CF8ABA91}" srcOrd="2" destOrd="0" parTransId="{B85B5E30-477B-4BE9-BFDF-58BC4E918B5D}" sibTransId="{153D5F16-1F00-4002-81B2-42446D39BAF9}"/>
    <dgm:cxn modelId="{5BD7C1B3-BE27-44E2-8AF7-0A3F34212470}" type="presParOf" srcId="{23D7E6E9-1A34-4F98-9E53-0D57F9279A1B}" destId="{1C77E26A-C270-4CCE-9E91-62FDF14D7851}" srcOrd="0" destOrd="0" presId="urn:microsoft.com/office/officeart/2005/8/layout/pyramid2"/>
    <dgm:cxn modelId="{F75D6873-9824-4BE9-838B-EC6264EA3294}" type="presParOf" srcId="{23D7E6E9-1A34-4F98-9E53-0D57F9279A1B}" destId="{B54B1C2B-95E0-47DF-B2B1-7270A2EC090A}" srcOrd="1" destOrd="0" presId="urn:microsoft.com/office/officeart/2005/8/layout/pyramid2"/>
    <dgm:cxn modelId="{71A5D6DE-E527-4C3C-B042-CCA14BC1103F}" type="presParOf" srcId="{B54B1C2B-95E0-47DF-B2B1-7270A2EC090A}" destId="{0809C319-9649-4DD8-9093-1B0514413F49}" srcOrd="0" destOrd="0" presId="urn:microsoft.com/office/officeart/2005/8/layout/pyramid2"/>
    <dgm:cxn modelId="{8CE24BE3-8482-4B2C-ACD5-1716CB4E1672}" type="presParOf" srcId="{B54B1C2B-95E0-47DF-B2B1-7270A2EC090A}" destId="{D3FF892B-EA4F-49EC-A990-83FA561643DB}" srcOrd="1" destOrd="0" presId="urn:microsoft.com/office/officeart/2005/8/layout/pyramid2"/>
    <dgm:cxn modelId="{241ABF9B-ED35-4ED5-A030-D0310FDE9577}" type="presParOf" srcId="{B54B1C2B-95E0-47DF-B2B1-7270A2EC090A}" destId="{44A88324-11F3-4B36-89B0-AA3E4C397A2A}" srcOrd="2" destOrd="0" presId="urn:microsoft.com/office/officeart/2005/8/layout/pyramid2"/>
    <dgm:cxn modelId="{A315319D-052A-49FB-9BFC-C09E2BC23BAD}" type="presParOf" srcId="{B54B1C2B-95E0-47DF-B2B1-7270A2EC090A}" destId="{AF9C8488-5847-4E99-93E2-26A573F1063A}" srcOrd="3" destOrd="0" presId="urn:microsoft.com/office/officeart/2005/8/layout/pyramid2"/>
    <dgm:cxn modelId="{3B07CA43-5CFF-439F-B201-7DE6EAB8A1E9}" type="presParOf" srcId="{B54B1C2B-95E0-47DF-B2B1-7270A2EC090A}" destId="{DCA5BC14-BD2E-4C12-913E-E7E067ABB4F4}" srcOrd="4" destOrd="0" presId="urn:microsoft.com/office/officeart/2005/8/layout/pyramid2"/>
    <dgm:cxn modelId="{BEBE28C9-E5AD-485A-8385-D890AA1EDC91}" type="presParOf" srcId="{B54B1C2B-95E0-47DF-B2B1-7270A2EC090A}" destId="{840AC3DF-BF5D-4C9A-95FF-01639FA3965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2C286-F7FE-4C22-B64A-AF2B2A590975}">
      <dsp:nvSpPr>
        <dsp:cNvPr id="0" name=""/>
        <dsp:cNvSpPr/>
      </dsp:nvSpPr>
      <dsp:spPr>
        <a:xfrm>
          <a:off x="0" y="220453"/>
          <a:ext cx="3269901" cy="19619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Century Gothic" panose="020B0502020202020204" pitchFamily="34" charset="0"/>
            </a:rPr>
            <a:t>A. General provisions</a:t>
          </a:r>
        </a:p>
      </dsp:txBody>
      <dsp:txXfrm>
        <a:off x="0" y="220453"/>
        <a:ext cx="3269901" cy="1961940"/>
      </dsp:txXfrm>
    </dsp:sp>
    <dsp:sp modelId="{C4566E57-5C67-4964-BAAB-86DCD390EADA}">
      <dsp:nvSpPr>
        <dsp:cNvPr id="0" name=""/>
        <dsp:cNvSpPr/>
      </dsp:nvSpPr>
      <dsp:spPr>
        <a:xfrm>
          <a:off x="3596891" y="220453"/>
          <a:ext cx="3269901" cy="1961940"/>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Century Gothic" panose="020B0502020202020204" pitchFamily="34" charset="0"/>
            </a:rPr>
            <a:t>B. Types of procedures</a:t>
          </a:r>
        </a:p>
      </dsp:txBody>
      <dsp:txXfrm>
        <a:off x="3596891" y="220453"/>
        <a:ext cx="3269901" cy="1961940"/>
      </dsp:txXfrm>
    </dsp:sp>
    <dsp:sp modelId="{29CFC7AF-F717-4822-9F15-AE3812CB7C8B}">
      <dsp:nvSpPr>
        <dsp:cNvPr id="0" name=""/>
        <dsp:cNvSpPr/>
      </dsp:nvSpPr>
      <dsp:spPr>
        <a:xfrm>
          <a:off x="7193783" y="220453"/>
          <a:ext cx="3269901" cy="1961940"/>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Century Gothic" panose="020B0502020202020204" pitchFamily="34" charset="0"/>
            </a:rPr>
            <a:t>C. Preparation</a:t>
          </a:r>
        </a:p>
      </dsp:txBody>
      <dsp:txXfrm>
        <a:off x="7193783" y="220453"/>
        <a:ext cx="3269901" cy="1961940"/>
      </dsp:txXfrm>
    </dsp:sp>
    <dsp:sp modelId="{934E928C-D646-46C0-813D-675CB25D393A}">
      <dsp:nvSpPr>
        <dsp:cNvPr id="0" name=""/>
        <dsp:cNvSpPr/>
      </dsp:nvSpPr>
      <dsp:spPr>
        <a:xfrm>
          <a:off x="0" y="2509385"/>
          <a:ext cx="3269901" cy="1961940"/>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Century Gothic" panose="020B0502020202020204" pitchFamily="34" charset="0"/>
            </a:rPr>
            <a:t>D. Technical specifications and criteria for assessment</a:t>
          </a:r>
        </a:p>
      </dsp:txBody>
      <dsp:txXfrm>
        <a:off x="0" y="2509385"/>
        <a:ext cx="3269901" cy="1961940"/>
      </dsp:txXfrm>
    </dsp:sp>
    <dsp:sp modelId="{188D2148-3731-40A1-BDA5-656448ADA1E0}">
      <dsp:nvSpPr>
        <dsp:cNvPr id="0" name=""/>
        <dsp:cNvSpPr/>
      </dsp:nvSpPr>
      <dsp:spPr>
        <a:xfrm>
          <a:off x="3596891" y="2509385"/>
          <a:ext cx="3269901" cy="1961940"/>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Century Gothic" panose="020B0502020202020204" pitchFamily="34" charset="0"/>
            </a:rPr>
            <a:t>E. Submission, evaluation and award decision</a:t>
          </a:r>
        </a:p>
      </dsp:txBody>
      <dsp:txXfrm>
        <a:off x="3596891" y="2509385"/>
        <a:ext cx="3269901" cy="1961940"/>
      </dsp:txXfrm>
    </dsp:sp>
    <dsp:sp modelId="{164CECDD-0C00-4FBB-961D-123E1B991AFD}">
      <dsp:nvSpPr>
        <dsp:cNvPr id="0" name=""/>
        <dsp:cNvSpPr/>
      </dsp:nvSpPr>
      <dsp:spPr>
        <a:xfrm>
          <a:off x="7193783" y="2509385"/>
          <a:ext cx="3269901" cy="196194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Century Gothic" panose="020B0502020202020204" pitchFamily="34" charset="0"/>
            </a:rPr>
            <a:t>F. Contract performance</a:t>
          </a:r>
        </a:p>
      </dsp:txBody>
      <dsp:txXfrm>
        <a:off x="7193783" y="2509385"/>
        <a:ext cx="3269901" cy="1961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2C286-F7FE-4C22-B64A-AF2B2A590975}">
      <dsp:nvSpPr>
        <dsp:cNvPr id="0" name=""/>
        <dsp:cNvSpPr/>
      </dsp:nvSpPr>
      <dsp:spPr>
        <a:xfrm>
          <a:off x="0" y="82002"/>
          <a:ext cx="3023079" cy="18138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Century Gothic" panose="020B0502020202020204" pitchFamily="34" charset="0"/>
            </a:rPr>
            <a:t>Open procedure</a:t>
          </a:r>
        </a:p>
      </dsp:txBody>
      <dsp:txXfrm>
        <a:off x="0" y="82002"/>
        <a:ext cx="3023079" cy="1813847"/>
      </dsp:txXfrm>
    </dsp:sp>
    <dsp:sp modelId="{C4566E57-5C67-4964-BAAB-86DCD390EADA}">
      <dsp:nvSpPr>
        <dsp:cNvPr id="0" name=""/>
        <dsp:cNvSpPr/>
      </dsp:nvSpPr>
      <dsp:spPr>
        <a:xfrm>
          <a:off x="3325387" y="82002"/>
          <a:ext cx="3023079" cy="1813847"/>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Century Gothic" panose="020B0502020202020204" pitchFamily="34" charset="0"/>
            </a:rPr>
            <a:t>Restricted procedure</a:t>
          </a:r>
        </a:p>
      </dsp:txBody>
      <dsp:txXfrm>
        <a:off x="3325387" y="82002"/>
        <a:ext cx="3023079" cy="1813847"/>
      </dsp:txXfrm>
    </dsp:sp>
    <dsp:sp modelId="{29CFC7AF-F717-4822-9F15-AE3812CB7C8B}">
      <dsp:nvSpPr>
        <dsp:cNvPr id="0" name=""/>
        <dsp:cNvSpPr/>
      </dsp:nvSpPr>
      <dsp:spPr>
        <a:xfrm>
          <a:off x="6650774" y="82002"/>
          <a:ext cx="3023079" cy="1813847"/>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Century Gothic" panose="020B0502020202020204" pitchFamily="34" charset="0"/>
            </a:rPr>
            <a:t>Local open procedure</a:t>
          </a:r>
        </a:p>
      </dsp:txBody>
      <dsp:txXfrm>
        <a:off x="6650774" y="82002"/>
        <a:ext cx="3023079" cy="1813847"/>
      </dsp:txXfrm>
    </dsp:sp>
    <dsp:sp modelId="{934E928C-D646-46C0-813D-675CB25D393A}">
      <dsp:nvSpPr>
        <dsp:cNvPr id="0" name=""/>
        <dsp:cNvSpPr/>
      </dsp:nvSpPr>
      <dsp:spPr>
        <a:xfrm>
          <a:off x="0" y="2198157"/>
          <a:ext cx="3023079" cy="1813847"/>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Century Gothic" panose="020B0502020202020204" pitchFamily="34" charset="0"/>
            </a:rPr>
            <a:t>Simplified procedure </a:t>
          </a:r>
          <a:r>
            <a:rPr lang="en-GB" sz="2000" kern="1200" noProof="0" dirty="0">
              <a:latin typeface="Century Gothic" panose="020B0502020202020204" pitchFamily="34" charset="0"/>
            </a:rPr>
            <a:t>(competitive with negotiation)</a:t>
          </a:r>
          <a:endParaRPr lang="en-GB" sz="2900" kern="1200" noProof="0" dirty="0">
            <a:latin typeface="Century Gothic" panose="020B0502020202020204" pitchFamily="34" charset="0"/>
          </a:endParaRPr>
        </a:p>
      </dsp:txBody>
      <dsp:txXfrm>
        <a:off x="0" y="2198157"/>
        <a:ext cx="3023079" cy="1813847"/>
      </dsp:txXfrm>
    </dsp:sp>
    <dsp:sp modelId="{188D2148-3731-40A1-BDA5-656448ADA1E0}">
      <dsp:nvSpPr>
        <dsp:cNvPr id="0" name=""/>
        <dsp:cNvSpPr/>
      </dsp:nvSpPr>
      <dsp:spPr>
        <a:xfrm>
          <a:off x="3325387" y="2198157"/>
          <a:ext cx="3023079" cy="1813847"/>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Century Gothic" panose="020B0502020202020204" pitchFamily="34" charset="0"/>
            </a:rPr>
            <a:t>Direct award</a:t>
          </a:r>
        </a:p>
      </dsp:txBody>
      <dsp:txXfrm>
        <a:off x="3325387" y="2198157"/>
        <a:ext cx="3023079" cy="1813847"/>
      </dsp:txXfrm>
    </dsp:sp>
    <dsp:sp modelId="{164CECDD-0C00-4FBB-961D-123E1B991AFD}">
      <dsp:nvSpPr>
        <dsp:cNvPr id="0" name=""/>
        <dsp:cNvSpPr/>
      </dsp:nvSpPr>
      <dsp:spPr>
        <a:xfrm>
          <a:off x="6650774" y="2198157"/>
          <a:ext cx="3023079" cy="1813847"/>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Century Gothic" panose="020B0502020202020204" pitchFamily="34" charset="0"/>
            </a:rPr>
            <a:t>Direct payment against invoice</a:t>
          </a:r>
        </a:p>
      </dsp:txBody>
      <dsp:txXfrm>
        <a:off x="6650774" y="2198157"/>
        <a:ext cx="3023079" cy="1813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220CD-D47C-47D9-A523-55632273B710}">
      <dsp:nvSpPr>
        <dsp:cNvPr id="0" name=""/>
        <dsp:cNvSpPr/>
      </dsp:nvSpPr>
      <dsp:spPr>
        <a:xfrm rot="10800000">
          <a:off x="2665421" y="4226"/>
          <a:ext cx="9906160" cy="68104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latin typeface="Century Gothic" panose="020B0502020202020204" pitchFamily="34" charset="0"/>
            </a:rPr>
            <a:t>Effective and compliant procurement is necessary for project success</a:t>
          </a:r>
        </a:p>
      </dsp:txBody>
      <dsp:txXfrm rot="10800000">
        <a:off x="2835682" y="4226"/>
        <a:ext cx="9735899" cy="681044"/>
      </dsp:txXfrm>
    </dsp:sp>
    <dsp:sp modelId="{AD1EEBDA-9D62-4DF4-A09C-1B5D38FA174B}">
      <dsp:nvSpPr>
        <dsp:cNvPr id="0" name=""/>
        <dsp:cNvSpPr/>
      </dsp:nvSpPr>
      <dsp:spPr>
        <a:xfrm>
          <a:off x="2324899" y="4226"/>
          <a:ext cx="681044" cy="681044"/>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D8FA3C-3A07-4FC7-B1F5-4173EBC7E9F3}">
      <dsp:nvSpPr>
        <dsp:cNvPr id="0" name=""/>
        <dsp:cNvSpPr/>
      </dsp:nvSpPr>
      <dsp:spPr>
        <a:xfrm rot="10800000">
          <a:off x="2665421" y="855532"/>
          <a:ext cx="9906160" cy="681044"/>
        </a:xfrm>
        <a:prstGeom prst="homePlate">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latin typeface="Century Gothic" panose="020B0502020202020204" pitchFamily="34" charset="0"/>
            </a:rPr>
            <a:t>Errors in procurement have a higher impact with simplified cost options</a:t>
          </a:r>
        </a:p>
      </dsp:txBody>
      <dsp:txXfrm rot="10800000">
        <a:off x="2835682" y="855532"/>
        <a:ext cx="9735899" cy="681044"/>
      </dsp:txXfrm>
    </dsp:sp>
    <dsp:sp modelId="{1EFF84DB-50A2-4AC7-B094-B760BBB59182}">
      <dsp:nvSpPr>
        <dsp:cNvPr id="0" name=""/>
        <dsp:cNvSpPr/>
      </dsp:nvSpPr>
      <dsp:spPr>
        <a:xfrm>
          <a:off x="2324899" y="855532"/>
          <a:ext cx="681044" cy="681044"/>
        </a:xfrm>
        <a:prstGeom prst="ellipse">
          <a:avLst/>
        </a:prstGeom>
        <a:solidFill>
          <a:schemeClr val="accent3">
            <a:tint val="50000"/>
            <a:hueOff val="414847"/>
            <a:satOff val="20000"/>
            <a:lumOff val="3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2A6283-39F8-4628-B652-988924EF6E9F}">
      <dsp:nvSpPr>
        <dsp:cNvPr id="0" name=""/>
        <dsp:cNvSpPr/>
      </dsp:nvSpPr>
      <dsp:spPr>
        <a:xfrm rot="10800000">
          <a:off x="2665421" y="1706838"/>
          <a:ext cx="9906160" cy="681044"/>
        </a:xfrm>
        <a:prstGeom prst="homePlate">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latin typeface="Century Gothic" panose="020B0502020202020204" pitchFamily="34" charset="0"/>
            </a:rPr>
            <a:t>Forget the past, invest in knowledge of the new rules</a:t>
          </a:r>
        </a:p>
      </dsp:txBody>
      <dsp:txXfrm rot="10800000">
        <a:off x="2835682" y="1706838"/>
        <a:ext cx="9735899" cy="681044"/>
      </dsp:txXfrm>
    </dsp:sp>
    <dsp:sp modelId="{769E4631-A37E-44B0-BFC1-6B7EE2460DC7}">
      <dsp:nvSpPr>
        <dsp:cNvPr id="0" name=""/>
        <dsp:cNvSpPr/>
      </dsp:nvSpPr>
      <dsp:spPr>
        <a:xfrm>
          <a:off x="2324899" y="1706838"/>
          <a:ext cx="681044" cy="681044"/>
        </a:xfrm>
        <a:prstGeom prst="ellipse">
          <a:avLst/>
        </a:prstGeom>
        <a:solidFill>
          <a:schemeClr val="accent3">
            <a:tint val="50000"/>
            <a:hueOff val="829694"/>
            <a:satOff val="40000"/>
            <a:lumOff val="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1819F6-C439-47E7-AD2C-D900D0BD9B58}">
      <dsp:nvSpPr>
        <dsp:cNvPr id="0" name=""/>
        <dsp:cNvSpPr/>
      </dsp:nvSpPr>
      <dsp:spPr>
        <a:xfrm rot="10800000">
          <a:off x="2665421" y="2558144"/>
          <a:ext cx="9906160" cy="681044"/>
        </a:xfrm>
        <a:prstGeom prst="homePlate">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latin typeface="Century Gothic" panose="020B0502020202020204" pitchFamily="34" charset="0"/>
            </a:rPr>
            <a:t>Use compliant templates (check your own ones with the rules)</a:t>
          </a:r>
        </a:p>
      </dsp:txBody>
      <dsp:txXfrm rot="10800000">
        <a:off x="2835682" y="2558144"/>
        <a:ext cx="9735899" cy="681044"/>
      </dsp:txXfrm>
    </dsp:sp>
    <dsp:sp modelId="{CC2527D4-FDC6-4EC7-9408-659B13781A19}">
      <dsp:nvSpPr>
        <dsp:cNvPr id="0" name=""/>
        <dsp:cNvSpPr/>
      </dsp:nvSpPr>
      <dsp:spPr>
        <a:xfrm>
          <a:off x="2324899" y="2558144"/>
          <a:ext cx="681044" cy="681044"/>
        </a:xfrm>
        <a:prstGeom prst="ellipse">
          <a:avLst/>
        </a:prstGeom>
        <a:solidFill>
          <a:schemeClr val="accent3">
            <a:tint val="50000"/>
            <a:hueOff val="1244542"/>
            <a:satOff val="60000"/>
            <a:lumOff val="1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68D059-9D14-4748-A966-05AF10B501D5}">
      <dsp:nvSpPr>
        <dsp:cNvPr id="0" name=""/>
        <dsp:cNvSpPr/>
      </dsp:nvSpPr>
      <dsp:spPr>
        <a:xfrm rot="10800000">
          <a:off x="2665421" y="3409450"/>
          <a:ext cx="9906160" cy="681044"/>
        </a:xfrm>
        <a:prstGeom prst="homePlate">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latin typeface="Century Gothic" panose="020B0502020202020204" pitchFamily="34" charset="0"/>
            </a:rPr>
            <a:t>Procurement needs time</a:t>
          </a:r>
        </a:p>
      </dsp:txBody>
      <dsp:txXfrm rot="10800000">
        <a:off x="2835682" y="3409450"/>
        <a:ext cx="9735899" cy="681044"/>
      </dsp:txXfrm>
    </dsp:sp>
    <dsp:sp modelId="{0962F882-47B8-4904-B9BB-A182D4DCE583}">
      <dsp:nvSpPr>
        <dsp:cNvPr id="0" name=""/>
        <dsp:cNvSpPr/>
      </dsp:nvSpPr>
      <dsp:spPr>
        <a:xfrm>
          <a:off x="2324899" y="3409450"/>
          <a:ext cx="681044" cy="681044"/>
        </a:xfrm>
        <a:prstGeom prst="ellipse">
          <a:avLst/>
        </a:prstGeom>
        <a:solidFill>
          <a:schemeClr val="accent3">
            <a:tint val="50000"/>
            <a:hueOff val="1659389"/>
            <a:satOff val="80000"/>
            <a:lumOff val="15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CDE300-F11F-46B8-BD64-0E922F9714DB}">
      <dsp:nvSpPr>
        <dsp:cNvPr id="0" name=""/>
        <dsp:cNvSpPr/>
      </dsp:nvSpPr>
      <dsp:spPr>
        <a:xfrm rot="10800000">
          <a:off x="2665421" y="4260756"/>
          <a:ext cx="9906160" cy="681044"/>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latin typeface="Century Gothic" panose="020B0502020202020204" pitchFamily="34" charset="0"/>
            </a:rPr>
            <a:t>Prevent fraud and corruption</a:t>
          </a:r>
        </a:p>
      </dsp:txBody>
      <dsp:txXfrm rot="10800000">
        <a:off x="2835682" y="4260756"/>
        <a:ext cx="9735899" cy="681044"/>
      </dsp:txXfrm>
    </dsp:sp>
    <dsp:sp modelId="{8CBB75A1-F7A1-45D5-801E-59B885BB1710}">
      <dsp:nvSpPr>
        <dsp:cNvPr id="0" name=""/>
        <dsp:cNvSpPr/>
      </dsp:nvSpPr>
      <dsp:spPr>
        <a:xfrm>
          <a:off x="2324899" y="4260756"/>
          <a:ext cx="681044" cy="681044"/>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7E26A-C270-4CCE-9E91-62FDF14D7851}">
      <dsp:nvSpPr>
        <dsp:cNvPr id="0" name=""/>
        <dsp:cNvSpPr/>
      </dsp:nvSpPr>
      <dsp:spPr>
        <a:xfrm>
          <a:off x="948266" y="0"/>
          <a:ext cx="5418667" cy="5418667"/>
        </a:xfrm>
        <a:prstGeom prst="triangle">
          <a:avLst/>
        </a:prstGeom>
        <a:solidFill>
          <a:srgbClr val="751D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9C319-9649-4DD8-9093-1B0514413F49}">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New rules: read carefully and use Annex II of the Financing Agreements</a:t>
          </a:r>
        </a:p>
      </dsp:txBody>
      <dsp:txXfrm>
        <a:off x="3720215" y="607393"/>
        <a:ext cx="3396901" cy="1157468"/>
      </dsp:txXfrm>
    </dsp:sp>
    <dsp:sp modelId="{44A88324-11F3-4B36-89B0-AA3E4C397A2A}">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PRAG is not applicable anymore</a:t>
          </a:r>
        </a:p>
      </dsp:txBody>
      <dsp:txXfrm>
        <a:off x="3720215" y="2050430"/>
        <a:ext cx="3396901" cy="1157468"/>
      </dsp:txXfrm>
    </dsp:sp>
    <dsp:sp modelId="{DCA5BC14-BD2E-4C12-913E-E7E067ABB4F4}">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National legislation is applicable only for what is not provided at all in Annex II</a:t>
          </a:r>
        </a:p>
      </dsp:txBody>
      <dsp:txXfrm>
        <a:off x="3720215" y="3493468"/>
        <a:ext cx="3396901" cy="11574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C3E53-C52C-FE49-8312-71C196B48E5F}" type="datetimeFigureOut">
              <a:rPr lang="en-LV" smtClean="0"/>
              <a:t>11/07/2025</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4F5A3-0781-3448-8F41-46C079206A57}" type="slidenum">
              <a:rPr lang="en-LV" smtClean="0"/>
              <a:t>‹#›</a:t>
            </a:fld>
            <a:endParaRPr lang="en-LV"/>
          </a:p>
        </p:txBody>
      </p:sp>
    </p:spTree>
    <p:extLst>
      <p:ext uri="{BB962C8B-B14F-4D97-AF65-F5344CB8AC3E}">
        <p14:creationId xmlns:p14="http://schemas.microsoft.com/office/powerpoint/2010/main" val="354828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AD5E5-A0D3-C8C9-4302-597E1054FEC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0F1351-359D-029B-E612-2635C865CA9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7B3847B-FE02-BFE7-BE86-0599ABF3434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CF09262-7F8C-4002-F780-342D0FB12292}"/>
              </a:ext>
            </a:extLst>
          </p:cNvPr>
          <p:cNvSpPr>
            <a:spLocks noGrp="1"/>
          </p:cNvSpPr>
          <p:nvPr>
            <p:ph type="sldNum" sz="quarter" idx="5"/>
          </p:nvPr>
        </p:nvSpPr>
        <p:spPr/>
        <p:txBody>
          <a:bodyPr/>
          <a:lstStyle/>
          <a:p>
            <a:fld id="{9C1E44EC-DC40-A841-9C45-B9850CB85DFA}" type="slidenum">
              <a:rPr kumimoji="1" lang="zh-CN" altLang="it-IT" smtClean="0"/>
              <a:t>1</a:t>
            </a:fld>
            <a:endParaRPr kumimoji="1" lang="zh-CN" altLang="it-IT"/>
          </a:p>
        </p:txBody>
      </p:sp>
    </p:spTree>
    <p:extLst>
      <p:ext uri="{BB962C8B-B14F-4D97-AF65-F5344CB8AC3E}">
        <p14:creationId xmlns:p14="http://schemas.microsoft.com/office/powerpoint/2010/main" val="30617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F43C-B860-4D2D-F635-150B4D120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9CF7C-19CC-DB7F-1DC2-22BF91A47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4E93C-F400-DEEA-5FBE-83E8FFDC0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4F895E-29F6-2541-074F-25A52A28F9B2}"/>
              </a:ext>
            </a:extLst>
          </p:cNvPr>
          <p:cNvSpPr>
            <a:spLocks noGrp="1"/>
          </p:cNvSpPr>
          <p:nvPr>
            <p:ph type="sldNum" sz="quarter" idx="5"/>
          </p:nvPr>
        </p:nvSpPr>
        <p:spPr/>
        <p:txBody>
          <a:bodyPr/>
          <a:lstStyle/>
          <a:p>
            <a:fld id="{9C1E44EC-DC40-A841-9C45-B9850CB85DFA}" type="slidenum">
              <a:rPr kumimoji="1" lang="zh-CN" altLang="it-IT" smtClean="0"/>
              <a:t>21</a:t>
            </a:fld>
            <a:endParaRPr kumimoji="1" lang="zh-CN" altLang="it-IT"/>
          </a:p>
        </p:txBody>
      </p:sp>
    </p:spTree>
    <p:extLst>
      <p:ext uri="{BB962C8B-B14F-4D97-AF65-F5344CB8AC3E}">
        <p14:creationId xmlns:p14="http://schemas.microsoft.com/office/powerpoint/2010/main" val="224984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22</a:t>
            </a:fld>
            <a:endParaRPr lang="en-US"/>
          </a:p>
        </p:txBody>
      </p:sp>
    </p:spTree>
    <p:extLst>
      <p:ext uri="{BB962C8B-B14F-4D97-AF65-F5344CB8AC3E}">
        <p14:creationId xmlns:p14="http://schemas.microsoft.com/office/powerpoint/2010/main" val="276845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99587">
              <a:defRPr/>
            </a:pPr>
            <a:fld id="{FE39E70F-33BD-438F-95ED-349416A70898}" type="slidenum">
              <a:rPr lang="en-US">
                <a:solidFill>
                  <a:prstClr val="black"/>
                </a:solidFill>
                <a:latin typeface="Calibri" panose="020F0502020204030204"/>
              </a:rPr>
              <a:pPr defTabSz="89958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415249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99587">
              <a:defRPr/>
            </a:pPr>
            <a:fld id="{FE39E70F-33BD-438F-95ED-349416A70898}" type="slidenum">
              <a:rPr lang="en-US">
                <a:solidFill>
                  <a:prstClr val="black"/>
                </a:solidFill>
                <a:latin typeface="Calibri" panose="020F0502020204030204"/>
              </a:rPr>
              <a:pPr defTabSz="89958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96291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99587">
              <a:defRPr/>
            </a:pPr>
            <a:fld id="{FE39E70F-33BD-438F-95ED-349416A70898}" type="slidenum">
              <a:rPr lang="en-US">
                <a:solidFill>
                  <a:prstClr val="black"/>
                </a:solidFill>
                <a:latin typeface="Calibri" panose="020F0502020204030204"/>
              </a:rPr>
              <a:pPr defTabSz="899587">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48171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99587">
              <a:defRPr/>
            </a:pPr>
            <a:fld id="{FE39E70F-33BD-438F-95ED-349416A70898}" type="slidenum">
              <a:rPr lang="en-US">
                <a:solidFill>
                  <a:prstClr val="black"/>
                </a:solidFill>
                <a:latin typeface="Calibri" panose="020F0502020204030204"/>
              </a:rPr>
              <a:pPr defTabSz="899587">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875145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99587">
              <a:defRPr/>
            </a:pPr>
            <a:fld id="{FE39E70F-33BD-438F-95ED-349416A70898}" type="slidenum">
              <a:rPr lang="en-US">
                <a:solidFill>
                  <a:prstClr val="black"/>
                </a:solidFill>
                <a:latin typeface="Calibri" panose="020F0502020204030204"/>
              </a:rPr>
              <a:pPr defTabSz="89958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699741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28</a:t>
            </a:fld>
            <a:endParaRPr lang="en-US"/>
          </a:p>
        </p:txBody>
      </p:sp>
    </p:spTree>
    <p:extLst>
      <p:ext uri="{BB962C8B-B14F-4D97-AF65-F5344CB8AC3E}">
        <p14:creationId xmlns:p14="http://schemas.microsoft.com/office/powerpoint/2010/main" val="177710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C1E44EC-DC40-A841-9C45-B9850CB85DFA}" type="slidenum">
              <a:rPr kumimoji="1" lang="zh-CN" altLang="it-IT" smtClean="0"/>
              <a:t>29</a:t>
            </a:fld>
            <a:endParaRPr kumimoji="1" lang="zh-CN" altLang="it-IT"/>
          </a:p>
        </p:txBody>
      </p:sp>
    </p:spTree>
    <p:extLst>
      <p:ext uri="{BB962C8B-B14F-4D97-AF65-F5344CB8AC3E}">
        <p14:creationId xmlns:p14="http://schemas.microsoft.com/office/powerpoint/2010/main" val="998631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1E44EC-DC40-A841-9C45-B9850CB85DFA}" type="slidenum">
              <a:rPr kumimoji="1" lang="zh-CN" altLang="it-IT" smtClean="0"/>
              <a:t>30</a:t>
            </a:fld>
            <a:endParaRPr kumimoji="1" lang="zh-CN" altLang="it-IT"/>
          </a:p>
        </p:txBody>
      </p:sp>
    </p:spTree>
    <p:extLst>
      <p:ext uri="{BB962C8B-B14F-4D97-AF65-F5344CB8AC3E}">
        <p14:creationId xmlns:p14="http://schemas.microsoft.com/office/powerpoint/2010/main" val="269336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1E44EC-DC40-A841-9C45-B9850CB85DFA}" type="slidenum">
              <a:rPr kumimoji="1" lang="zh-CN" altLang="it-IT" smtClean="0"/>
              <a:t>2</a:t>
            </a:fld>
            <a:endParaRPr kumimoji="1" lang="zh-CN" altLang="it-IT"/>
          </a:p>
        </p:txBody>
      </p:sp>
    </p:spTree>
    <p:extLst>
      <p:ext uri="{BB962C8B-B14F-4D97-AF65-F5344CB8AC3E}">
        <p14:creationId xmlns:p14="http://schemas.microsoft.com/office/powerpoint/2010/main" val="269336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85971-F7B0-1F1E-573A-E658D3408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3AD41-7500-BF22-1635-E0E3DACF4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4AFDFB-D8AD-4820-0B86-EF852EFDE9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712222-64EC-A586-ED9F-9B20635F6B5C}"/>
              </a:ext>
            </a:extLst>
          </p:cNvPr>
          <p:cNvSpPr>
            <a:spLocks noGrp="1"/>
          </p:cNvSpPr>
          <p:nvPr>
            <p:ph type="sldNum" sz="quarter" idx="5"/>
          </p:nvPr>
        </p:nvSpPr>
        <p:spPr/>
        <p:txBody>
          <a:bodyPr/>
          <a:lstStyle/>
          <a:p>
            <a:fld id="{FCC8716D-05B4-A943-A9BA-86407C951937}" type="slidenum">
              <a:rPr lang="en-LV" smtClean="0"/>
              <a:t>32</a:t>
            </a:fld>
            <a:endParaRPr lang="en-LV"/>
          </a:p>
        </p:txBody>
      </p:sp>
    </p:spTree>
    <p:extLst>
      <p:ext uri="{BB962C8B-B14F-4D97-AF65-F5344CB8AC3E}">
        <p14:creationId xmlns:p14="http://schemas.microsoft.com/office/powerpoint/2010/main" val="1019189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6C80E-DC8C-5B99-34C9-2B86421BC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35312-23EA-8AA9-ACC6-C3D8DA94A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24E77-F0BB-27F9-B2D0-16D9B8087C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C0FAB6-3F3E-C188-C12F-027A08EADF84}"/>
              </a:ext>
            </a:extLst>
          </p:cNvPr>
          <p:cNvSpPr>
            <a:spLocks noGrp="1"/>
          </p:cNvSpPr>
          <p:nvPr>
            <p:ph type="sldNum" sz="quarter" idx="5"/>
          </p:nvPr>
        </p:nvSpPr>
        <p:spPr/>
        <p:txBody>
          <a:bodyPr/>
          <a:lstStyle/>
          <a:p>
            <a:fld id="{FCC8716D-05B4-A943-A9BA-86407C951937}" type="slidenum">
              <a:rPr lang="en-LV" smtClean="0"/>
              <a:t>33</a:t>
            </a:fld>
            <a:endParaRPr lang="en-LV"/>
          </a:p>
        </p:txBody>
      </p:sp>
    </p:spTree>
    <p:extLst>
      <p:ext uri="{BB962C8B-B14F-4D97-AF65-F5344CB8AC3E}">
        <p14:creationId xmlns:p14="http://schemas.microsoft.com/office/powerpoint/2010/main" val="79588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DE291-195D-21D2-F24E-6916FB33D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A2B2B-7D3E-7140-A3FF-2A86E0EE0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10661-C8DB-B566-56BD-3D6069BD38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F5AEE9-AF4F-4624-D2E5-DA5705576D7B}"/>
              </a:ext>
            </a:extLst>
          </p:cNvPr>
          <p:cNvSpPr>
            <a:spLocks noGrp="1"/>
          </p:cNvSpPr>
          <p:nvPr>
            <p:ph type="sldNum" sz="quarter" idx="5"/>
          </p:nvPr>
        </p:nvSpPr>
        <p:spPr/>
        <p:txBody>
          <a:bodyPr/>
          <a:lstStyle/>
          <a:p>
            <a:fld id="{FCC8716D-05B4-A943-A9BA-86407C951937}" type="slidenum">
              <a:rPr lang="en-LV" smtClean="0"/>
              <a:t>34</a:t>
            </a:fld>
            <a:endParaRPr lang="en-LV"/>
          </a:p>
        </p:txBody>
      </p:sp>
    </p:spTree>
    <p:extLst>
      <p:ext uri="{BB962C8B-B14F-4D97-AF65-F5344CB8AC3E}">
        <p14:creationId xmlns:p14="http://schemas.microsoft.com/office/powerpoint/2010/main" val="3965812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B6B7F-244F-A673-E82F-C5A2E617C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A1A94-8C73-6BBB-1069-C9CE6A7B5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92BCD-E549-3374-B615-3697662FC9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2FAB97-8832-2888-238E-89B3BDD44C5A}"/>
              </a:ext>
            </a:extLst>
          </p:cNvPr>
          <p:cNvSpPr>
            <a:spLocks noGrp="1"/>
          </p:cNvSpPr>
          <p:nvPr>
            <p:ph type="sldNum" sz="quarter" idx="5"/>
          </p:nvPr>
        </p:nvSpPr>
        <p:spPr/>
        <p:txBody>
          <a:bodyPr/>
          <a:lstStyle/>
          <a:p>
            <a:fld id="{FCC8716D-05B4-A943-A9BA-86407C951937}" type="slidenum">
              <a:rPr lang="en-LV" smtClean="0"/>
              <a:t>35</a:t>
            </a:fld>
            <a:endParaRPr lang="en-LV"/>
          </a:p>
        </p:txBody>
      </p:sp>
    </p:spTree>
    <p:extLst>
      <p:ext uri="{BB962C8B-B14F-4D97-AF65-F5344CB8AC3E}">
        <p14:creationId xmlns:p14="http://schemas.microsoft.com/office/powerpoint/2010/main" val="134493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D7209-116B-E382-1EC7-A4906D8F98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6C893-A26D-D519-4420-CACA79A23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9CDE0-F8DD-6384-03A3-5645557031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CC5F60-F28D-3A6E-8258-4E0D09221FBD}"/>
              </a:ext>
            </a:extLst>
          </p:cNvPr>
          <p:cNvSpPr>
            <a:spLocks noGrp="1"/>
          </p:cNvSpPr>
          <p:nvPr>
            <p:ph type="sldNum" sz="quarter" idx="5"/>
          </p:nvPr>
        </p:nvSpPr>
        <p:spPr/>
        <p:txBody>
          <a:bodyPr/>
          <a:lstStyle/>
          <a:p>
            <a:fld id="{FCC8716D-05B4-A943-A9BA-86407C951937}" type="slidenum">
              <a:rPr lang="en-LV" smtClean="0"/>
              <a:t>36</a:t>
            </a:fld>
            <a:endParaRPr lang="en-LV"/>
          </a:p>
        </p:txBody>
      </p:sp>
    </p:spTree>
    <p:extLst>
      <p:ext uri="{BB962C8B-B14F-4D97-AF65-F5344CB8AC3E}">
        <p14:creationId xmlns:p14="http://schemas.microsoft.com/office/powerpoint/2010/main" val="203544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FB76C-CBDB-AB60-2615-43DB3E429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26D58-A200-D93D-E05F-21EF56D69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652B9-033C-3BC7-977C-CE73D73C55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085903-E61C-544E-8AD6-88FE46C29E39}"/>
              </a:ext>
            </a:extLst>
          </p:cNvPr>
          <p:cNvSpPr>
            <a:spLocks noGrp="1"/>
          </p:cNvSpPr>
          <p:nvPr>
            <p:ph type="sldNum" sz="quarter" idx="5"/>
          </p:nvPr>
        </p:nvSpPr>
        <p:spPr/>
        <p:txBody>
          <a:bodyPr/>
          <a:lstStyle/>
          <a:p>
            <a:fld id="{FCC8716D-05B4-A943-A9BA-86407C951937}" type="slidenum">
              <a:rPr lang="en-LV" smtClean="0"/>
              <a:t>38</a:t>
            </a:fld>
            <a:endParaRPr lang="en-LV"/>
          </a:p>
        </p:txBody>
      </p:sp>
    </p:spTree>
    <p:extLst>
      <p:ext uri="{BB962C8B-B14F-4D97-AF65-F5344CB8AC3E}">
        <p14:creationId xmlns:p14="http://schemas.microsoft.com/office/powerpoint/2010/main" val="537386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80D2-5994-0B39-FC31-2EA1289E1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E24F7-D907-185D-4D8A-DC06908E4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48D95-0F9B-2B82-1717-74DC2859BF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C91C11-E116-58FE-C713-601E93455E13}"/>
              </a:ext>
            </a:extLst>
          </p:cNvPr>
          <p:cNvSpPr>
            <a:spLocks noGrp="1"/>
          </p:cNvSpPr>
          <p:nvPr>
            <p:ph type="sldNum" sz="quarter" idx="5"/>
          </p:nvPr>
        </p:nvSpPr>
        <p:spPr/>
        <p:txBody>
          <a:bodyPr/>
          <a:lstStyle/>
          <a:p>
            <a:fld id="{FCC8716D-05B4-A943-A9BA-86407C951937}" type="slidenum">
              <a:rPr lang="en-LV" smtClean="0"/>
              <a:t>39</a:t>
            </a:fld>
            <a:endParaRPr lang="en-LV"/>
          </a:p>
        </p:txBody>
      </p:sp>
    </p:spTree>
    <p:extLst>
      <p:ext uri="{BB962C8B-B14F-4D97-AF65-F5344CB8AC3E}">
        <p14:creationId xmlns:p14="http://schemas.microsoft.com/office/powerpoint/2010/main" val="2221443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E19AD-0788-BCB8-A59B-8A5487FB6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80F22-217E-B098-78BB-14ACAB332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76842-63C1-F45A-A6CD-105647C5A2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4DCD6-A603-FF71-4E01-4998E24CBAF0}"/>
              </a:ext>
            </a:extLst>
          </p:cNvPr>
          <p:cNvSpPr>
            <a:spLocks noGrp="1"/>
          </p:cNvSpPr>
          <p:nvPr>
            <p:ph type="sldNum" sz="quarter" idx="5"/>
          </p:nvPr>
        </p:nvSpPr>
        <p:spPr/>
        <p:txBody>
          <a:bodyPr/>
          <a:lstStyle/>
          <a:p>
            <a:fld id="{FCC8716D-05B4-A943-A9BA-86407C951937}" type="slidenum">
              <a:rPr lang="en-LV" smtClean="0"/>
              <a:t>40</a:t>
            </a:fld>
            <a:endParaRPr lang="en-LV"/>
          </a:p>
        </p:txBody>
      </p:sp>
    </p:spTree>
    <p:extLst>
      <p:ext uri="{BB962C8B-B14F-4D97-AF65-F5344CB8AC3E}">
        <p14:creationId xmlns:p14="http://schemas.microsoft.com/office/powerpoint/2010/main" val="2769391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83C86-D524-68AF-39ED-5445BBF29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6CA31-5C1B-B747-C965-429565EFC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A75AE-FF0D-F05D-AC9E-6E262377CC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5B0CDC-1847-30E7-B247-7F9DBCB0790D}"/>
              </a:ext>
            </a:extLst>
          </p:cNvPr>
          <p:cNvSpPr>
            <a:spLocks noGrp="1"/>
          </p:cNvSpPr>
          <p:nvPr>
            <p:ph type="sldNum" sz="quarter" idx="5"/>
          </p:nvPr>
        </p:nvSpPr>
        <p:spPr/>
        <p:txBody>
          <a:bodyPr/>
          <a:lstStyle/>
          <a:p>
            <a:fld id="{FCC8716D-05B4-A943-A9BA-86407C951937}" type="slidenum">
              <a:rPr lang="en-LV" smtClean="0"/>
              <a:t>41</a:t>
            </a:fld>
            <a:endParaRPr lang="en-LV"/>
          </a:p>
        </p:txBody>
      </p:sp>
    </p:spTree>
    <p:extLst>
      <p:ext uri="{BB962C8B-B14F-4D97-AF65-F5344CB8AC3E}">
        <p14:creationId xmlns:p14="http://schemas.microsoft.com/office/powerpoint/2010/main" val="326087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A39B-C9D6-1942-FFA7-DB08C7CD1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D5203-1C64-D184-DF54-13BFA1AFC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E0018-A18D-2A01-4860-3603CB4B55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A4B511-3BE6-69BB-EFA2-EE25CCE8CC3E}"/>
              </a:ext>
            </a:extLst>
          </p:cNvPr>
          <p:cNvSpPr>
            <a:spLocks noGrp="1"/>
          </p:cNvSpPr>
          <p:nvPr>
            <p:ph type="sldNum" sz="quarter" idx="5"/>
          </p:nvPr>
        </p:nvSpPr>
        <p:spPr/>
        <p:txBody>
          <a:bodyPr/>
          <a:lstStyle/>
          <a:p>
            <a:fld id="{FCC8716D-05B4-A943-A9BA-86407C951937}" type="slidenum">
              <a:rPr lang="en-LV" smtClean="0"/>
              <a:t>42</a:t>
            </a:fld>
            <a:endParaRPr lang="en-LV"/>
          </a:p>
        </p:txBody>
      </p:sp>
    </p:spTree>
    <p:extLst>
      <p:ext uri="{BB962C8B-B14F-4D97-AF65-F5344CB8AC3E}">
        <p14:creationId xmlns:p14="http://schemas.microsoft.com/office/powerpoint/2010/main" val="118547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559A-786F-8FAC-1352-19F51DFECE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B2C6FA7-94EA-5703-0EC8-031B6228E01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81B3D5F-F7E1-021B-4384-AC0EE2D7739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7A6861E-3128-7760-B42F-C2095E499409}"/>
              </a:ext>
            </a:extLst>
          </p:cNvPr>
          <p:cNvSpPr>
            <a:spLocks noGrp="1"/>
          </p:cNvSpPr>
          <p:nvPr>
            <p:ph type="sldNum" sz="quarter" idx="5"/>
          </p:nvPr>
        </p:nvSpPr>
        <p:spPr/>
        <p:txBody>
          <a:bodyPr/>
          <a:lstStyle/>
          <a:p>
            <a:fld id="{9C1E44EC-DC40-A841-9C45-B9850CB85DFA}" type="slidenum">
              <a:rPr kumimoji="1" lang="zh-CN" altLang="it-IT" smtClean="0"/>
              <a:t>3</a:t>
            </a:fld>
            <a:endParaRPr kumimoji="1" lang="zh-CN" altLang="it-IT"/>
          </a:p>
        </p:txBody>
      </p:sp>
    </p:spTree>
    <p:extLst>
      <p:ext uri="{BB962C8B-B14F-4D97-AF65-F5344CB8AC3E}">
        <p14:creationId xmlns:p14="http://schemas.microsoft.com/office/powerpoint/2010/main" val="3958700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6CD0D-E015-695E-A3D7-D67AF1B4C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6A8F7-13C4-B897-A357-6172A800A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B615B-4EFC-6CDE-81C0-616415583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BB3630-1A53-5B07-D8EE-A54C4288341B}"/>
              </a:ext>
            </a:extLst>
          </p:cNvPr>
          <p:cNvSpPr>
            <a:spLocks noGrp="1"/>
          </p:cNvSpPr>
          <p:nvPr>
            <p:ph type="sldNum" sz="quarter" idx="5"/>
          </p:nvPr>
        </p:nvSpPr>
        <p:spPr/>
        <p:txBody>
          <a:bodyPr/>
          <a:lstStyle/>
          <a:p>
            <a:fld id="{FCC8716D-05B4-A943-A9BA-86407C951937}" type="slidenum">
              <a:rPr lang="en-LV" smtClean="0"/>
              <a:t>43</a:t>
            </a:fld>
            <a:endParaRPr lang="en-LV"/>
          </a:p>
        </p:txBody>
      </p:sp>
    </p:spTree>
    <p:extLst>
      <p:ext uri="{BB962C8B-B14F-4D97-AF65-F5344CB8AC3E}">
        <p14:creationId xmlns:p14="http://schemas.microsoft.com/office/powerpoint/2010/main" val="946501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02EB6-ACF0-1E09-3784-E6BBF688C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71537-DF44-A8E4-2714-B4EC8412B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CCC78-0B60-E48B-CAC4-E74B686B2C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2B67A-E69B-9546-34D7-5E1784D96A32}"/>
              </a:ext>
            </a:extLst>
          </p:cNvPr>
          <p:cNvSpPr>
            <a:spLocks noGrp="1"/>
          </p:cNvSpPr>
          <p:nvPr>
            <p:ph type="sldNum" sz="quarter" idx="5"/>
          </p:nvPr>
        </p:nvSpPr>
        <p:spPr/>
        <p:txBody>
          <a:bodyPr/>
          <a:lstStyle/>
          <a:p>
            <a:fld id="{FCC8716D-05B4-A943-A9BA-86407C951937}" type="slidenum">
              <a:rPr lang="en-LV" smtClean="0"/>
              <a:t>45</a:t>
            </a:fld>
            <a:endParaRPr lang="en-LV"/>
          </a:p>
        </p:txBody>
      </p:sp>
    </p:spTree>
    <p:extLst>
      <p:ext uri="{BB962C8B-B14F-4D97-AF65-F5344CB8AC3E}">
        <p14:creationId xmlns:p14="http://schemas.microsoft.com/office/powerpoint/2010/main" val="3594868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DD0D2-31E9-746F-C63D-3B4CE04F1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50C65-4F0C-3D07-5F83-E59ED3B50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FA211-1805-8E30-0ACA-28AEB920A1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1E91D-D5C0-B2AA-94C3-4CB2D2195E40}"/>
              </a:ext>
            </a:extLst>
          </p:cNvPr>
          <p:cNvSpPr>
            <a:spLocks noGrp="1"/>
          </p:cNvSpPr>
          <p:nvPr>
            <p:ph type="sldNum" sz="quarter" idx="5"/>
          </p:nvPr>
        </p:nvSpPr>
        <p:spPr/>
        <p:txBody>
          <a:bodyPr/>
          <a:lstStyle/>
          <a:p>
            <a:fld id="{FCC8716D-05B4-A943-A9BA-86407C951937}" type="slidenum">
              <a:rPr lang="en-LV" smtClean="0"/>
              <a:t>46</a:t>
            </a:fld>
            <a:endParaRPr lang="en-LV"/>
          </a:p>
        </p:txBody>
      </p:sp>
    </p:spTree>
    <p:extLst>
      <p:ext uri="{BB962C8B-B14F-4D97-AF65-F5344CB8AC3E}">
        <p14:creationId xmlns:p14="http://schemas.microsoft.com/office/powerpoint/2010/main" val="386454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773EA-F448-8F4D-2BB5-F4AF0473A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87883-C99F-9E32-F03F-14A24989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4D856-5411-C652-BD6A-8D4D69A325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E5FF7C-8117-8D9B-1D5B-C3A6647B415C}"/>
              </a:ext>
            </a:extLst>
          </p:cNvPr>
          <p:cNvSpPr>
            <a:spLocks noGrp="1"/>
          </p:cNvSpPr>
          <p:nvPr>
            <p:ph type="sldNum" sz="quarter" idx="5"/>
          </p:nvPr>
        </p:nvSpPr>
        <p:spPr/>
        <p:txBody>
          <a:bodyPr/>
          <a:lstStyle/>
          <a:p>
            <a:fld id="{FCC8716D-05B4-A943-A9BA-86407C951937}" type="slidenum">
              <a:rPr lang="en-LV" smtClean="0"/>
              <a:t>47</a:t>
            </a:fld>
            <a:endParaRPr lang="en-LV"/>
          </a:p>
        </p:txBody>
      </p:sp>
    </p:spTree>
    <p:extLst>
      <p:ext uri="{BB962C8B-B14F-4D97-AF65-F5344CB8AC3E}">
        <p14:creationId xmlns:p14="http://schemas.microsoft.com/office/powerpoint/2010/main" val="1605981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18026-7E55-EE60-8D80-C4DF2B457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BEE08-22F1-A8F5-3399-DC4E48FF6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F06B2-B462-9967-6269-B8E9D356CA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C40D4C-7A82-C267-9379-C4AEA1706D9F}"/>
              </a:ext>
            </a:extLst>
          </p:cNvPr>
          <p:cNvSpPr>
            <a:spLocks noGrp="1"/>
          </p:cNvSpPr>
          <p:nvPr>
            <p:ph type="sldNum" sz="quarter" idx="5"/>
          </p:nvPr>
        </p:nvSpPr>
        <p:spPr/>
        <p:txBody>
          <a:bodyPr/>
          <a:lstStyle/>
          <a:p>
            <a:fld id="{FCC8716D-05B4-A943-A9BA-86407C951937}" type="slidenum">
              <a:rPr lang="en-LV" smtClean="0"/>
              <a:t>48</a:t>
            </a:fld>
            <a:endParaRPr lang="en-LV"/>
          </a:p>
        </p:txBody>
      </p:sp>
    </p:spTree>
    <p:extLst>
      <p:ext uri="{BB962C8B-B14F-4D97-AF65-F5344CB8AC3E}">
        <p14:creationId xmlns:p14="http://schemas.microsoft.com/office/powerpoint/2010/main" val="2688327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43A61-EC0D-84AF-A071-018E35B26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66F71-9AFC-FBC9-02F4-048CA2B50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54D2A-6DBB-36DE-D8D1-E27F0DA5EA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648F20-9A40-5757-B21C-6F34CEEA1071}"/>
              </a:ext>
            </a:extLst>
          </p:cNvPr>
          <p:cNvSpPr>
            <a:spLocks noGrp="1"/>
          </p:cNvSpPr>
          <p:nvPr>
            <p:ph type="sldNum" sz="quarter" idx="5"/>
          </p:nvPr>
        </p:nvSpPr>
        <p:spPr/>
        <p:txBody>
          <a:bodyPr/>
          <a:lstStyle/>
          <a:p>
            <a:fld id="{FCC8716D-05B4-A943-A9BA-86407C951937}" type="slidenum">
              <a:rPr lang="en-LV" smtClean="0"/>
              <a:t>50</a:t>
            </a:fld>
            <a:endParaRPr lang="en-LV"/>
          </a:p>
        </p:txBody>
      </p:sp>
    </p:spTree>
    <p:extLst>
      <p:ext uri="{BB962C8B-B14F-4D97-AF65-F5344CB8AC3E}">
        <p14:creationId xmlns:p14="http://schemas.microsoft.com/office/powerpoint/2010/main" val="3817240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BFB6-197D-61A0-7795-1D88A9687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593E4-B904-4E46-69F7-7A00ECAD6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65773-9EA0-31FE-F0F4-51FD4C3BF7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030234-86DE-73B1-EF8D-BAC80FA880F8}"/>
              </a:ext>
            </a:extLst>
          </p:cNvPr>
          <p:cNvSpPr>
            <a:spLocks noGrp="1"/>
          </p:cNvSpPr>
          <p:nvPr>
            <p:ph type="sldNum" sz="quarter" idx="5"/>
          </p:nvPr>
        </p:nvSpPr>
        <p:spPr/>
        <p:txBody>
          <a:bodyPr/>
          <a:lstStyle/>
          <a:p>
            <a:fld id="{FCC8716D-05B4-A943-A9BA-86407C951937}" type="slidenum">
              <a:rPr lang="en-LV" smtClean="0"/>
              <a:t>51</a:t>
            </a:fld>
            <a:endParaRPr lang="en-LV"/>
          </a:p>
        </p:txBody>
      </p:sp>
    </p:spTree>
    <p:extLst>
      <p:ext uri="{BB962C8B-B14F-4D97-AF65-F5344CB8AC3E}">
        <p14:creationId xmlns:p14="http://schemas.microsoft.com/office/powerpoint/2010/main" val="694035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9C1E44EC-DC40-A841-9C45-B9850CB85DFA}" type="slidenum">
              <a:rPr kumimoji="1" lang="zh-CN" altLang="it-IT" smtClean="0"/>
              <a:t>52</a:t>
            </a:fld>
            <a:endParaRPr kumimoji="1" lang="zh-CN" altLang="it-IT"/>
          </a:p>
        </p:txBody>
      </p:sp>
    </p:spTree>
    <p:extLst>
      <p:ext uri="{BB962C8B-B14F-4D97-AF65-F5344CB8AC3E}">
        <p14:creationId xmlns:p14="http://schemas.microsoft.com/office/powerpoint/2010/main" val="3247404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84723-585A-734D-6511-3023C2BAB60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AE96788-6F73-5B66-92D6-B3605D203CB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18BF78A-FCD8-CD81-2F23-433DDE45867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27216EF-25DE-0A8D-644A-CBEEFA54555B}"/>
              </a:ext>
            </a:extLst>
          </p:cNvPr>
          <p:cNvSpPr>
            <a:spLocks noGrp="1"/>
          </p:cNvSpPr>
          <p:nvPr>
            <p:ph type="sldNum" sz="quarter" idx="5"/>
          </p:nvPr>
        </p:nvSpPr>
        <p:spPr/>
        <p:txBody>
          <a:bodyPr/>
          <a:lstStyle/>
          <a:p>
            <a:fld id="{9C1E44EC-DC40-A841-9C45-B9850CB85DFA}" type="slidenum">
              <a:rPr kumimoji="1" lang="zh-CN" altLang="it-IT" smtClean="0"/>
              <a:t>53</a:t>
            </a:fld>
            <a:endParaRPr kumimoji="1" lang="zh-CN" altLang="it-IT"/>
          </a:p>
        </p:txBody>
      </p:sp>
    </p:spTree>
    <p:extLst>
      <p:ext uri="{BB962C8B-B14F-4D97-AF65-F5344CB8AC3E}">
        <p14:creationId xmlns:p14="http://schemas.microsoft.com/office/powerpoint/2010/main" val="2725103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18740-AC21-28E5-7AB6-402BD4B71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FC847-76DC-B06A-E76F-BF6547890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2B3A7-2205-85D1-2DE8-CAABC791DA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9DE395-2193-F1FB-8D31-6D7753F2617D}"/>
              </a:ext>
            </a:extLst>
          </p:cNvPr>
          <p:cNvSpPr>
            <a:spLocks noGrp="1"/>
          </p:cNvSpPr>
          <p:nvPr>
            <p:ph type="sldNum" sz="quarter" idx="5"/>
          </p:nvPr>
        </p:nvSpPr>
        <p:spPr/>
        <p:txBody>
          <a:bodyPr/>
          <a:lstStyle/>
          <a:p>
            <a:fld id="{FCC8716D-05B4-A943-A9BA-86407C951937}" type="slidenum">
              <a:rPr lang="en-LV" smtClean="0"/>
              <a:t>54</a:t>
            </a:fld>
            <a:endParaRPr lang="en-LV"/>
          </a:p>
        </p:txBody>
      </p:sp>
    </p:spTree>
    <p:extLst>
      <p:ext uri="{BB962C8B-B14F-4D97-AF65-F5344CB8AC3E}">
        <p14:creationId xmlns:p14="http://schemas.microsoft.com/office/powerpoint/2010/main" val="183312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5"/>
          </p:nvPr>
        </p:nvSpPr>
        <p:spPr/>
        <p:txBody>
          <a:bodyPr/>
          <a:lstStyle/>
          <a:p>
            <a:fld id="{5A74F5A3-0781-3448-8F41-46C079206A57}" type="slidenum">
              <a:rPr lang="en-LV" smtClean="0"/>
              <a:t>5</a:t>
            </a:fld>
            <a:endParaRPr lang="en-LV"/>
          </a:p>
        </p:txBody>
      </p:sp>
    </p:spTree>
    <p:extLst>
      <p:ext uri="{BB962C8B-B14F-4D97-AF65-F5344CB8AC3E}">
        <p14:creationId xmlns:p14="http://schemas.microsoft.com/office/powerpoint/2010/main" val="102666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C734A-43EB-20C9-FDDC-A8B44E2D1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74D00-65FF-9B3B-4B9B-7C40944CF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30915-DA97-F525-EF8F-76A1CC2CA5B7}"/>
              </a:ext>
            </a:extLst>
          </p:cNvPr>
          <p:cNvSpPr>
            <a:spLocks noGrp="1"/>
          </p:cNvSpPr>
          <p:nvPr>
            <p:ph type="body" idx="1"/>
          </p:nvPr>
        </p:nvSpPr>
        <p:spPr/>
        <p:txBody>
          <a:bodyPr/>
          <a:lstStyle/>
          <a:p>
            <a:r>
              <a:rPr lang="en-LV" dirty="0"/>
              <a:t>Monitoring involves much more than the JS – MC, MA also play big part in this process and they use the information collected in the monitoring for their informed decision-making.</a:t>
            </a:r>
          </a:p>
        </p:txBody>
      </p:sp>
      <p:sp>
        <p:nvSpPr>
          <p:cNvPr id="4" name="Slide Number Placeholder 3">
            <a:extLst>
              <a:ext uri="{FF2B5EF4-FFF2-40B4-BE49-F238E27FC236}">
                <a16:creationId xmlns:a16="http://schemas.microsoft.com/office/drawing/2014/main" id="{74022995-A0F3-78E7-C44F-0BE79DD39534}"/>
              </a:ext>
            </a:extLst>
          </p:cNvPr>
          <p:cNvSpPr>
            <a:spLocks noGrp="1"/>
          </p:cNvSpPr>
          <p:nvPr>
            <p:ph type="sldNum" sz="quarter" idx="5"/>
          </p:nvPr>
        </p:nvSpPr>
        <p:spPr/>
        <p:txBody>
          <a:bodyPr/>
          <a:lstStyle/>
          <a:p>
            <a:fld id="{5A74F5A3-0781-3448-8F41-46C079206A57}" type="slidenum">
              <a:rPr lang="en-LV" smtClean="0"/>
              <a:t>7</a:t>
            </a:fld>
            <a:endParaRPr lang="en-LV"/>
          </a:p>
        </p:txBody>
      </p:sp>
    </p:spTree>
    <p:extLst>
      <p:ext uri="{BB962C8B-B14F-4D97-AF65-F5344CB8AC3E}">
        <p14:creationId xmlns:p14="http://schemas.microsoft.com/office/powerpoint/2010/main" val="357873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5A74F5A3-0781-3448-8F41-46C079206A57}" type="slidenum">
              <a:rPr lang="en-LV" smtClean="0"/>
              <a:t>15</a:t>
            </a:fld>
            <a:endParaRPr lang="en-LV"/>
          </a:p>
        </p:txBody>
      </p:sp>
    </p:spTree>
    <p:extLst>
      <p:ext uri="{BB962C8B-B14F-4D97-AF65-F5344CB8AC3E}">
        <p14:creationId xmlns:p14="http://schemas.microsoft.com/office/powerpoint/2010/main" val="273769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5403C-D579-DBA8-952A-A0B083DC68C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FA0BF01-FD82-CA47-4F83-654B9B3ACD1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6FA0007-14E9-1856-9D38-69369225443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A9AACED-0B47-6BFA-2B4B-BFD338647155}"/>
              </a:ext>
            </a:extLst>
          </p:cNvPr>
          <p:cNvSpPr>
            <a:spLocks noGrp="1"/>
          </p:cNvSpPr>
          <p:nvPr>
            <p:ph type="sldNum" sz="quarter" idx="5"/>
          </p:nvPr>
        </p:nvSpPr>
        <p:spPr/>
        <p:txBody>
          <a:bodyPr/>
          <a:lstStyle/>
          <a:p>
            <a:fld id="{9C1E44EC-DC40-A841-9C45-B9850CB85DFA}" type="slidenum">
              <a:rPr kumimoji="1" lang="zh-CN" altLang="it-IT" smtClean="0"/>
              <a:t>18</a:t>
            </a:fld>
            <a:endParaRPr kumimoji="1" lang="zh-CN" altLang="it-IT"/>
          </a:p>
        </p:txBody>
      </p:sp>
    </p:spTree>
    <p:extLst>
      <p:ext uri="{BB962C8B-B14F-4D97-AF65-F5344CB8AC3E}">
        <p14:creationId xmlns:p14="http://schemas.microsoft.com/office/powerpoint/2010/main" val="237179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99D16-0FAD-A01B-B31A-1173EDE6D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86691-D1D2-744A-C409-BCC6CD96E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3C7AE-E033-846E-E230-ADBFD7416A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84D4A-ED8F-272A-B7AF-7514C75A6D88}"/>
              </a:ext>
            </a:extLst>
          </p:cNvPr>
          <p:cNvSpPr>
            <a:spLocks noGrp="1"/>
          </p:cNvSpPr>
          <p:nvPr>
            <p:ph type="sldNum" sz="quarter" idx="5"/>
          </p:nvPr>
        </p:nvSpPr>
        <p:spPr/>
        <p:txBody>
          <a:bodyPr/>
          <a:lstStyle/>
          <a:p>
            <a:fld id="{9C1E44EC-DC40-A841-9C45-B9850CB85DFA}" type="slidenum">
              <a:rPr kumimoji="1" lang="zh-CN" altLang="it-IT" smtClean="0"/>
              <a:t>19</a:t>
            </a:fld>
            <a:endParaRPr kumimoji="1" lang="zh-CN" altLang="it-IT"/>
          </a:p>
        </p:txBody>
      </p:sp>
    </p:spTree>
    <p:extLst>
      <p:ext uri="{BB962C8B-B14F-4D97-AF65-F5344CB8AC3E}">
        <p14:creationId xmlns:p14="http://schemas.microsoft.com/office/powerpoint/2010/main" val="192542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B53A3-04EA-E3F8-05B0-B544A4760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275C9-CF3A-A983-2EE9-290205B14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EAC37-4A07-9DA0-B56D-E0DED0B14F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452135-1F97-A724-4674-BF8A1167748F}"/>
              </a:ext>
            </a:extLst>
          </p:cNvPr>
          <p:cNvSpPr>
            <a:spLocks noGrp="1"/>
          </p:cNvSpPr>
          <p:nvPr>
            <p:ph type="sldNum" sz="quarter" idx="5"/>
          </p:nvPr>
        </p:nvSpPr>
        <p:spPr/>
        <p:txBody>
          <a:bodyPr/>
          <a:lstStyle/>
          <a:p>
            <a:fld id="{9C1E44EC-DC40-A841-9C45-B9850CB85DFA}" type="slidenum">
              <a:rPr kumimoji="1" lang="zh-CN" altLang="it-IT" smtClean="0"/>
              <a:t>20</a:t>
            </a:fld>
            <a:endParaRPr kumimoji="1" lang="zh-CN" altLang="it-IT"/>
          </a:p>
        </p:txBody>
      </p:sp>
    </p:spTree>
    <p:extLst>
      <p:ext uri="{BB962C8B-B14F-4D97-AF65-F5344CB8AC3E}">
        <p14:creationId xmlns:p14="http://schemas.microsoft.com/office/powerpoint/2010/main" val="64880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B5D5F0-F445-FDD0-F448-A8A175D4501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0779765-AAB4-BB81-6431-525CB9E51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F6BBAEF-459D-1C37-D865-53F17578945D}"/>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5" name="Segnaposto piè di pagina 4">
            <a:extLst>
              <a:ext uri="{FF2B5EF4-FFF2-40B4-BE49-F238E27FC236}">
                <a16:creationId xmlns:a16="http://schemas.microsoft.com/office/drawing/2014/main" id="{E6B426B9-16F7-2D3C-64CC-F72323C3D4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2C6A40-F8C2-DB18-0A6A-DDB633D53678}"/>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394915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F97BD-3E93-FCE6-4D34-39E7F69D34F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2745BE3-29CF-B0F0-0056-6E939640B42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1AD6C7-F576-E613-7C59-346922E5803F}"/>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5" name="Segnaposto piè di pagina 4">
            <a:extLst>
              <a:ext uri="{FF2B5EF4-FFF2-40B4-BE49-F238E27FC236}">
                <a16:creationId xmlns:a16="http://schemas.microsoft.com/office/drawing/2014/main" id="{B4C32D5B-FB7B-132C-CD9D-204948A5652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E3267E-C921-C1E1-25FC-72695B110C78}"/>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132938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8FD69BD-3120-2179-1760-F99A4C9E87F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19A0D55-8359-C3B4-0BBF-3C8A4041224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8164AF6-E600-96AD-A419-6EB64391062B}"/>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5" name="Segnaposto piè di pagina 4">
            <a:extLst>
              <a:ext uri="{FF2B5EF4-FFF2-40B4-BE49-F238E27FC236}">
                <a16:creationId xmlns:a16="http://schemas.microsoft.com/office/drawing/2014/main" id="{D2110873-7352-BE54-F9D8-2FAA91110E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B14BA0-B013-2A99-53F4-2232EE391890}"/>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1578655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605" y="1627321"/>
            <a:ext cx="10515600" cy="3784399"/>
          </a:xfrm>
        </p:spPr>
        <p:txBody>
          <a:bodyPr/>
          <a:lstStyle>
            <a:lvl1pPr marL="0" indent="0" algn="ctr">
              <a:buNone/>
              <a:defRPr sz="2400"/>
            </a:lvl1pPr>
            <a:lvl2pPr>
              <a:defRPr sz="2000"/>
            </a:lvl2pPr>
            <a:lvl3pPr>
              <a:defRPr sz="2000"/>
            </a:lvl3pPr>
            <a:lvl4pPr>
              <a:defRPr sz="2000"/>
            </a:lvl4pPr>
            <a:lvl5pPr>
              <a:defRPr sz="20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cxnSp>
        <p:nvCxnSpPr>
          <p:cNvPr id="13" name="Connettore 1 14"/>
          <p:cNvCxnSpPr/>
          <p:nvPr userDrawn="1"/>
        </p:nvCxnSpPr>
        <p:spPr>
          <a:xfrm>
            <a:off x="838200" y="1015191"/>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22"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4"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876668" y="436233"/>
            <a:ext cx="8894763" cy="387277"/>
          </a:xfrm>
        </p:spPr>
        <p:txBody>
          <a:bodyPr>
            <a:normAutofit/>
          </a:bodyPr>
          <a:lstStyle>
            <a:lvl1pPr marL="0" indent="0" algn="just">
              <a:buNone/>
              <a:defRPr sz="2400">
                <a:solidFill>
                  <a:srgbClr val="751D70"/>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5" name="Immagine 4">
            <a:extLst>
              <a:ext uri="{FF2B5EF4-FFF2-40B4-BE49-F238E27FC236}">
                <a16:creationId xmlns:a16="http://schemas.microsoft.com/office/drawing/2014/main" id="{4C6921DF-7E03-3214-8AD1-8C53C281683F}"/>
              </a:ext>
            </a:extLst>
          </p:cNvPr>
          <p:cNvPicPr>
            <a:picLocks noChangeAspect="1"/>
          </p:cNvPicPr>
          <p:nvPr userDrawn="1"/>
        </p:nvPicPr>
        <p:blipFill rotWithShape="1">
          <a:blip r:embed="rId2"/>
          <a:srcRect t="1" r="47250" b="-2517"/>
          <a:stretch/>
        </p:blipFill>
        <p:spPr>
          <a:xfrm>
            <a:off x="9726318" y="464288"/>
            <a:ext cx="1595887" cy="331166"/>
          </a:xfrm>
          <a:prstGeom prst="rect">
            <a:avLst/>
          </a:prstGeom>
        </p:spPr>
      </p:pic>
    </p:spTree>
    <p:extLst>
      <p:ext uri="{BB962C8B-B14F-4D97-AF65-F5344CB8AC3E}">
        <p14:creationId xmlns:p14="http://schemas.microsoft.com/office/powerpoint/2010/main" val="176469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F92E32-596E-5EED-08F2-CBD126078B2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D39649-1F23-2B7D-4E13-11981A0B4BE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71C157-47DD-F0AD-8D95-8D35EB90D2F0}"/>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5" name="Segnaposto piè di pagina 4">
            <a:extLst>
              <a:ext uri="{FF2B5EF4-FFF2-40B4-BE49-F238E27FC236}">
                <a16:creationId xmlns:a16="http://schemas.microsoft.com/office/drawing/2014/main" id="{D26505AD-44E3-146C-7D28-F2F1554E80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E59B52-0576-AFD2-F5DC-746431017B20}"/>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19513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056C-D835-1064-98D0-F5820A9084F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EB9B992-3390-1092-7716-7322F6355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5DF2154-9BD6-CFC5-850D-D8142654FE9A}"/>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5" name="Segnaposto piè di pagina 4">
            <a:extLst>
              <a:ext uri="{FF2B5EF4-FFF2-40B4-BE49-F238E27FC236}">
                <a16:creationId xmlns:a16="http://schemas.microsoft.com/office/drawing/2014/main" id="{030896CC-1128-5A04-7830-8D3F86AC8A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9B7C4F-26AC-394C-E13C-834D29A98792}"/>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68907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CC44DE-5553-6BC3-9758-ED25135CA46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3D9451-D173-76EE-90D8-62D78CABECF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3B63630-2CF8-EF68-A348-F6884DAFB3F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6BD94DE-F45A-8CCD-B488-C838156FB131}"/>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6" name="Segnaposto piè di pagina 5">
            <a:extLst>
              <a:ext uri="{FF2B5EF4-FFF2-40B4-BE49-F238E27FC236}">
                <a16:creationId xmlns:a16="http://schemas.microsoft.com/office/drawing/2014/main" id="{53BA808A-077F-CA39-AB99-3B7C2EC94EC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D4A119-4D96-BABF-55CD-82AECCF7117E}"/>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415937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4A3E4A-2336-F983-B132-7884FE102B0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655C8-4D60-934C-166D-871DD8722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A0568E0-9657-9454-5CF4-59994E0C222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C48D4F6-23C0-AD54-AB60-056742DC9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05EF924-F972-D39E-DB00-E385AC4CC0B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C6C4551-EAFF-01F9-E9F1-F8952E0B196B}"/>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8" name="Segnaposto piè di pagina 7">
            <a:extLst>
              <a:ext uri="{FF2B5EF4-FFF2-40B4-BE49-F238E27FC236}">
                <a16:creationId xmlns:a16="http://schemas.microsoft.com/office/drawing/2014/main" id="{3DF0FEC5-CD08-01FC-E37B-6C5DFF67607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DA8C2D3-A3C8-E351-DEDC-BA59972B3548}"/>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207480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AD91DB-0310-9F84-6E6C-4EFFF5DB8E5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F7461D7-3477-6C7A-5A73-9C69AEF103CF}"/>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4" name="Segnaposto piè di pagina 3">
            <a:extLst>
              <a:ext uri="{FF2B5EF4-FFF2-40B4-BE49-F238E27FC236}">
                <a16:creationId xmlns:a16="http://schemas.microsoft.com/office/drawing/2014/main" id="{DE34A927-B84F-6607-D132-A2080B9518D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D7E64BA-5C9A-8CB5-D90C-A75BC2BE59D2}"/>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146638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80E5C30-6BC4-A0D0-5A49-F95185A90A74}"/>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3" name="Segnaposto piè di pagina 2">
            <a:extLst>
              <a:ext uri="{FF2B5EF4-FFF2-40B4-BE49-F238E27FC236}">
                <a16:creationId xmlns:a16="http://schemas.microsoft.com/office/drawing/2014/main" id="{3C8A8DAB-8300-2152-366A-B06AA7ADF95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F71E9DF-6090-1B96-19D1-D5545524D5C4}"/>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258953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8535A2-B459-EE9C-04BA-6C6A2A9537E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E1C95E-1FD2-3EE4-CAD7-F3CC18EDE7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B9C361A-9410-6BD1-58B5-C9E54D673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0435268-840B-7CD0-E759-E24C1085FBD5}"/>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6" name="Segnaposto piè di pagina 5">
            <a:extLst>
              <a:ext uri="{FF2B5EF4-FFF2-40B4-BE49-F238E27FC236}">
                <a16:creationId xmlns:a16="http://schemas.microsoft.com/office/drawing/2014/main" id="{34CBAE7B-EAFA-B959-67F8-72631E7A310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8CB3285-680B-C7BC-856C-B2495055D55F}"/>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166716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8ED750-360D-A115-17EF-A7303041399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4257EC6-FF10-5486-7084-3D8418950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2F20AEC-5E83-0CDF-B128-7F9B22D0C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FBB4D40-2C1D-605B-92E2-A8A6DF0B344A}"/>
              </a:ext>
            </a:extLst>
          </p:cNvPr>
          <p:cNvSpPr>
            <a:spLocks noGrp="1"/>
          </p:cNvSpPr>
          <p:nvPr>
            <p:ph type="dt" sz="half" idx="10"/>
          </p:nvPr>
        </p:nvSpPr>
        <p:spPr/>
        <p:txBody>
          <a:bodyPr/>
          <a:lstStyle/>
          <a:p>
            <a:fld id="{1772D287-EA28-974F-AD16-EFC5E6F8AAE9}" type="datetimeFigureOut">
              <a:rPr lang="it-IT" smtClean="0"/>
              <a:t>07/11/2025</a:t>
            </a:fld>
            <a:endParaRPr lang="it-IT"/>
          </a:p>
        </p:txBody>
      </p:sp>
      <p:sp>
        <p:nvSpPr>
          <p:cNvPr id="6" name="Segnaposto piè di pagina 5">
            <a:extLst>
              <a:ext uri="{FF2B5EF4-FFF2-40B4-BE49-F238E27FC236}">
                <a16:creationId xmlns:a16="http://schemas.microsoft.com/office/drawing/2014/main" id="{6D56689B-E9C7-6B48-63A3-3A5CD404693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E2C8D1-E71B-23D2-E14C-8065FFAC7DB9}"/>
              </a:ext>
            </a:extLst>
          </p:cNvPr>
          <p:cNvSpPr>
            <a:spLocks noGrp="1"/>
          </p:cNvSpPr>
          <p:nvPr>
            <p:ph type="sldNum" sz="quarter" idx="12"/>
          </p:nvPr>
        </p:nvSpPr>
        <p:spPr/>
        <p:txBody>
          <a:bodyPr/>
          <a:lstStyle/>
          <a:p>
            <a:fld id="{4506B627-EFFC-7843-B0C4-0C38839BBA3E}" type="slidenum">
              <a:rPr lang="it-IT" smtClean="0"/>
              <a:t>‹#›</a:t>
            </a:fld>
            <a:endParaRPr lang="it-IT"/>
          </a:p>
        </p:txBody>
      </p:sp>
    </p:spTree>
    <p:extLst>
      <p:ext uri="{BB962C8B-B14F-4D97-AF65-F5344CB8AC3E}">
        <p14:creationId xmlns:p14="http://schemas.microsoft.com/office/powerpoint/2010/main" val="189667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00B4641-BEFD-E10B-E751-8ED358C76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F0E29F7-8DB9-98B5-F9D3-560B00528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892951-2B4F-8FDE-CA85-52939F425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2D287-EA28-974F-AD16-EFC5E6F8AAE9}" type="datetimeFigureOut">
              <a:rPr lang="it-IT" smtClean="0"/>
              <a:t>07/11/2025</a:t>
            </a:fld>
            <a:endParaRPr lang="it-IT"/>
          </a:p>
        </p:txBody>
      </p:sp>
      <p:sp>
        <p:nvSpPr>
          <p:cNvPr id="5" name="Segnaposto piè di pagina 4">
            <a:extLst>
              <a:ext uri="{FF2B5EF4-FFF2-40B4-BE49-F238E27FC236}">
                <a16:creationId xmlns:a16="http://schemas.microsoft.com/office/drawing/2014/main" id="{D44658AF-EEDA-1EF7-AE53-B03D7E851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B75A3AB-8318-DA9E-9FA0-27DE9BD36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6B627-EFFC-7843-B0C4-0C38839BBA3E}" type="slidenum">
              <a:rPr lang="it-IT" smtClean="0"/>
              <a:t>‹#›</a:t>
            </a:fld>
            <a:endParaRPr lang="it-IT"/>
          </a:p>
        </p:txBody>
      </p:sp>
    </p:spTree>
    <p:extLst>
      <p:ext uri="{BB962C8B-B14F-4D97-AF65-F5344CB8AC3E}">
        <p14:creationId xmlns:p14="http://schemas.microsoft.com/office/powerpoint/2010/main" val="420285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sanctionsmap.eu/#/main" TargetMode="Externa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hyperlink" Target="https://commission.europa.eu/funding-tenders/procedures-guidelines-tenders/information-contractors-and-beneficiaries/exchange-rate-inforeuro_en"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o-md.net/en/projects/useful-in-implementation" TargetMode="Externa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www.blacksea-cbc.net/interreg-next-bsb-2021-2027/programme-document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hyperlink" Target="http://www.tesim-enicbc.eu/" TargetMode="External"/><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about:blan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lacksea-cbc.net/interreg-next-bsb-2021-2027/programme-document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ro-md.net/en/projects/useful-in-implementation"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hyperlink" Target="http://www.tesim-enicbc.eu/" TargetMode="External"/><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about:blank"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A0BF3-B684-C7F2-3B2B-5FC39C1EF09D}"/>
            </a:ext>
          </a:extLst>
        </p:cNvPr>
        <p:cNvGrpSpPr/>
        <p:nvPr/>
      </p:nvGrpSpPr>
      <p:grpSpPr>
        <a:xfrm>
          <a:off x="0" y="0"/>
          <a:ext cx="0" cy="0"/>
          <a:chOff x="0" y="0"/>
          <a:chExt cx="0" cy="0"/>
        </a:xfrm>
      </p:grpSpPr>
      <p:pic>
        <p:nvPicPr>
          <p:cNvPr id="3" name="Immagine 7">
            <a:extLst>
              <a:ext uri="{FF2B5EF4-FFF2-40B4-BE49-F238E27FC236}">
                <a16:creationId xmlns:a16="http://schemas.microsoft.com/office/drawing/2014/main" id="{ACFFA9FB-E490-28E6-6434-EB7A4A5B7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19" name="CasellaDiTesto 18">
            <a:extLst>
              <a:ext uri="{FF2B5EF4-FFF2-40B4-BE49-F238E27FC236}">
                <a16:creationId xmlns:a16="http://schemas.microsoft.com/office/drawing/2014/main" id="{00457BC3-FF1A-714F-9E09-D9F0B956631C}"/>
              </a:ext>
            </a:extLst>
          </p:cNvPr>
          <p:cNvSpPr txBox="1"/>
          <p:nvPr/>
        </p:nvSpPr>
        <p:spPr>
          <a:xfrm>
            <a:off x="274002" y="1436048"/>
            <a:ext cx="4772131" cy="1077218"/>
          </a:xfrm>
          <a:prstGeom prst="rect">
            <a:avLst/>
          </a:prstGeom>
          <a:noFill/>
        </p:spPr>
        <p:txBody>
          <a:bodyPr wrap="square">
            <a:spAutoFit/>
          </a:bodyPr>
          <a:lstStyle/>
          <a:p>
            <a:r>
              <a:rPr lang="en-US" sz="3200" b="1" i="1" dirty="0">
                <a:solidFill>
                  <a:srgbClr val="07147A"/>
                </a:solidFill>
                <a:latin typeface="Century Gothic" panose="020B0502020202020204" pitchFamily="34" charset="0"/>
              </a:rPr>
              <a:t>Procurement in Interreg NEXT</a:t>
            </a:r>
            <a:endParaRPr lang="it-IT" sz="3200" b="1" dirty="0">
              <a:solidFill>
                <a:srgbClr val="07147A"/>
              </a:solidFill>
              <a:latin typeface="Century Gothic" panose="020B0502020202020204" pitchFamily="34" charset="0"/>
            </a:endParaRPr>
          </a:p>
        </p:txBody>
      </p:sp>
      <p:sp>
        <p:nvSpPr>
          <p:cNvPr id="2" name="CasellaDiTesto 19">
            <a:extLst>
              <a:ext uri="{FF2B5EF4-FFF2-40B4-BE49-F238E27FC236}">
                <a16:creationId xmlns:a16="http://schemas.microsoft.com/office/drawing/2014/main" id="{08029864-470B-70D5-CB58-1146493D3700}"/>
              </a:ext>
            </a:extLst>
          </p:cNvPr>
          <p:cNvSpPr txBox="1"/>
          <p:nvPr/>
        </p:nvSpPr>
        <p:spPr>
          <a:xfrm>
            <a:off x="135264" y="4073085"/>
            <a:ext cx="5327922" cy="611834"/>
          </a:xfrm>
          <a:prstGeom prst="rect">
            <a:avLst/>
          </a:prstGeom>
          <a:noFill/>
        </p:spPr>
        <p:txBody>
          <a:bodyPr wrap="square">
            <a:spAutoFit/>
          </a:bodyPr>
          <a:lstStyle/>
          <a:p>
            <a:pPr fontAlgn="base">
              <a:lnSpc>
                <a:spcPct val="110000"/>
              </a:lnSpc>
              <a:spcBef>
                <a:spcPct val="0"/>
              </a:spcBef>
            </a:pPr>
            <a:r>
              <a:rPr lang="en-US" sz="1600" b="1" dirty="0">
                <a:solidFill>
                  <a:schemeClr val="bg1">
                    <a:lumMod val="50000"/>
                  </a:schemeClr>
                </a:solidFill>
                <a:latin typeface="Century Gothic" pitchFamily="34" charset="0"/>
                <a:cs typeface="Arial" pitchFamily="34" charset="0"/>
              </a:rPr>
              <a:t>Follow-up training for Moldovan beneficiaries</a:t>
            </a:r>
          </a:p>
          <a:p>
            <a:pPr fontAlgn="base">
              <a:lnSpc>
                <a:spcPct val="110000"/>
              </a:lnSpc>
              <a:spcBef>
                <a:spcPct val="0"/>
              </a:spcBef>
              <a:spcAft>
                <a:spcPts val="800"/>
              </a:spcAft>
            </a:pPr>
            <a:r>
              <a:rPr lang="en-US" sz="1600" dirty="0">
                <a:solidFill>
                  <a:schemeClr val="bg1">
                    <a:lumMod val="50000"/>
                  </a:schemeClr>
                </a:solidFill>
                <a:latin typeface="Century Gothic" pitchFamily="34" charset="0"/>
                <a:cs typeface="Arial" pitchFamily="34" charset="0"/>
              </a:rPr>
              <a:t>Online, 7 November 2024</a:t>
            </a:r>
            <a:endParaRPr lang="it-IT" sz="1600" dirty="0">
              <a:solidFill>
                <a:schemeClr val="bg1">
                  <a:lumMod val="50000"/>
                </a:schemeClr>
              </a:solidFill>
              <a:latin typeface="Century Gothic" pitchFamily="34" charset="0"/>
              <a:cs typeface="Arial" pitchFamily="34" charset="0"/>
            </a:endParaRPr>
          </a:p>
        </p:txBody>
      </p:sp>
    </p:spTree>
    <p:extLst>
      <p:ext uri="{BB962C8B-B14F-4D97-AF65-F5344CB8AC3E}">
        <p14:creationId xmlns:p14="http://schemas.microsoft.com/office/powerpoint/2010/main" val="3613580109"/>
      </p:ext>
    </p:extLst>
  </p:cSld>
  <p:clrMapOvr>
    <a:masterClrMapping/>
  </p:clrMapOvr>
  <mc:AlternateContent xmlns:mc="http://schemas.openxmlformats.org/markup-compatibility/2006" xmlns:p14="http://schemas.microsoft.com/office/powerpoint/2010/main">
    <mc:Choice Requires="p14">
      <p:transition spd="slow" p14:dur="2000" advTm="5003"/>
    </mc:Choice>
    <mc:Fallback xmlns="">
      <p:transition spd="slow" advTm="50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a:extLst>
              <a:ext uri="{FF2B5EF4-FFF2-40B4-BE49-F238E27FC236}">
                <a16:creationId xmlns:a16="http://schemas.microsoft.com/office/drawing/2014/main" id="{FE7C63A6-1AE4-3DBD-5802-52BE9A6ED8F7}"/>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panose="020B0502020202020204" pitchFamily="34" charset="0"/>
              </a:rPr>
              <a:t>A structured compilation of the rules in Financial Regulation</a:t>
            </a:r>
          </a:p>
        </p:txBody>
      </p:sp>
      <p:graphicFrame>
        <p:nvGraphicFramePr>
          <p:cNvPr id="5" name="Diagrama 4">
            <a:extLst>
              <a:ext uri="{FF2B5EF4-FFF2-40B4-BE49-F238E27FC236}">
                <a16:creationId xmlns:a16="http://schemas.microsoft.com/office/drawing/2014/main" id="{D93F6551-C205-FBBB-F39F-9765BE778A79}"/>
              </a:ext>
            </a:extLst>
          </p:cNvPr>
          <p:cNvGraphicFramePr/>
          <p:nvPr>
            <p:extLst>
              <p:ext uri="{D42A27DB-BD31-4B8C-83A1-F6EECF244321}">
                <p14:modId xmlns:p14="http://schemas.microsoft.com/office/powerpoint/2010/main" val="1950714548"/>
              </p:ext>
            </p:extLst>
          </p:nvPr>
        </p:nvGraphicFramePr>
        <p:xfrm>
          <a:off x="876668" y="1083110"/>
          <a:ext cx="10463685" cy="4691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QuadreDeText 2">
            <a:extLst>
              <a:ext uri="{FF2B5EF4-FFF2-40B4-BE49-F238E27FC236}">
                <a16:creationId xmlns:a16="http://schemas.microsoft.com/office/drawing/2014/main" id="{887E5FA0-61E1-2CC3-4ABA-3177FEF1E401}"/>
              </a:ext>
            </a:extLst>
          </p:cNvPr>
          <p:cNvSpPr txBox="1"/>
          <p:nvPr/>
        </p:nvSpPr>
        <p:spPr>
          <a:xfrm>
            <a:off x="1011421" y="5775436"/>
            <a:ext cx="10463685" cy="646331"/>
          </a:xfrm>
          <a:prstGeom prst="rect">
            <a:avLst/>
          </a:prstGeom>
          <a:noFill/>
        </p:spPr>
        <p:txBody>
          <a:bodyPr wrap="square">
            <a:spAutoFit/>
          </a:bodyPr>
          <a:lstStyle/>
          <a:p>
            <a:r>
              <a:rPr lang="en-GB" dirty="0">
                <a:latin typeface="Century Gothic" panose="020B0502020202020204" pitchFamily="34" charset="0"/>
              </a:rPr>
              <a:t>No restrictions on nationality of tenderers and origin of goods, except for sanctions (</a:t>
            </a:r>
            <a:r>
              <a:rPr lang="en-GB" dirty="0">
                <a:latin typeface="Century Gothic" panose="020B0502020202020204" pitchFamily="34" charset="0"/>
                <a:hlinkClick r:id="rId7"/>
              </a:rPr>
              <a:t>https://www.sanctionsmap.eu/#/main</a:t>
            </a:r>
            <a:r>
              <a:rPr lang="en-GB" dirty="0">
                <a:latin typeface="Century Gothic" panose="020B0502020202020204" pitchFamily="34" charset="0"/>
              </a:rPr>
              <a:t> )</a:t>
            </a:r>
          </a:p>
        </p:txBody>
      </p:sp>
    </p:spTree>
    <p:extLst>
      <p:ext uri="{BB962C8B-B14F-4D97-AF65-F5344CB8AC3E}">
        <p14:creationId xmlns:p14="http://schemas.microsoft.com/office/powerpoint/2010/main" val="52011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a:extLst>
              <a:ext uri="{FF2B5EF4-FFF2-40B4-BE49-F238E27FC236}">
                <a16:creationId xmlns:a16="http://schemas.microsoft.com/office/drawing/2014/main" id="{FE7C63A6-1AE4-3DBD-5802-52BE9A6ED8F7}"/>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Types of procedure </a:t>
            </a:r>
            <a:r>
              <a:rPr lang="en-GB" b="1">
                <a:latin typeface="Century Gothic" panose="020B0502020202020204" pitchFamily="34" charset="0"/>
              </a:rPr>
              <a:t>by publicity</a:t>
            </a:r>
            <a:endParaRPr lang="en-GB" b="1" dirty="0">
              <a:latin typeface="Century Gothic" panose="020B0502020202020204" pitchFamily="34" charset="0"/>
            </a:endParaRPr>
          </a:p>
        </p:txBody>
      </p:sp>
      <p:graphicFrame>
        <p:nvGraphicFramePr>
          <p:cNvPr id="2" name="Diagrama 1">
            <a:extLst>
              <a:ext uri="{FF2B5EF4-FFF2-40B4-BE49-F238E27FC236}">
                <a16:creationId xmlns:a16="http://schemas.microsoft.com/office/drawing/2014/main" id="{3FB04449-1E91-735C-3B1D-89F6B0F4BBFC}"/>
              </a:ext>
            </a:extLst>
          </p:cNvPr>
          <p:cNvGraphicFramePr/>
          <p:nvPr/>
        </p:nvGraphicFramePr>
        <p:xfrm>
          <a:off x="1259073" y="1257922"/>
          <a:ext cx="9673854" cy="409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igne més 2">
            <a:extLst>
              <a:ext uri="{FF2B5EF4-FFF2-40B4-BE49-F238E27FC236}">
                <a16:creationId xmlns:a16="http://schemas.microsoft.com/office/drawing/2014/main" id="{CCF3C783-5AA7-4BB9-5EFC-C5377F795EF5}"/>
              </a:ext>
            </a:extLst>
          </p:cNvPr>
          <p:cNvSpPr/>
          <p:nvPr/>
        </p:nvSpPr>
        <p:spPr>
          <a:xfrm>
            <a:off x="1712259" y="5454648"/>
            <a:ext cx="663389" cy="663388"/>
          </a:xfrm>
          <a:prstGeom prst="mathPlus">
            <a:avLst/>
          </a:prstGeom>
          <a:solidFill>
            <a:srgbClr val="751D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QuadreDeText 4">
            <a:extLst>
              <a:ext uri="{FF2B5EF4-FFF2-40B4-BE49-F238E27FC236}">
                <a16:creationId xmlns:a16="http://schemas.microsoft.com/office/drawing/2014/main" id="{510708D4-99A3-BCE7-92B5-8A2D7213D234}"/>
              </a:ext>
            </a:extLst>
          </p:cNvPr>
          <p:cNvSpPr txBox="1"/>
          <p:nvPr/>
        </p:nvSpPr>
        <p:spPr>
          <a:xfrm>
            <a:off x="2519082" y="5586287"/>
            <a:ext cx="6418730" cy="400110"/>
          </a:xfrm>
          <a:prstGeom prst="rect">
            <a:avLst/>
          </a:prstGeom>
          <a:noFill/>
        </p:spPr>
        <p:txBody>
          <a:bodyPr wrap="square" rtlCol="0">
            <a:spAutoFit/>
          </a:bodyPr>
          <a:lstStyle/>
          <a:p>
            <a:r>
              <a:rPr lang="en-GB" sz="2000" b="1" dirty="0">
                <a:solidFill>
                  <a:srgbClr val="751D70"/>
                </a:solidFill>
                <a:latin typeface="Century Gothic" panose="020B0502020202020204" pitchFamily="34" charset="0"/>
              </a:rPr>
              <a:t>Negotiated procedure without prior publication</a:t>
            </a:r>
          </a:p>
        </p:txBody>
      </p:sp>
      <p:pic>
        <p:nvPicPr>
          <p:cNvPr id="9" name="Imatge 8" descr="Imatge que conté negre, foscor&#10;&#10;Descripció generada automàticament">
            <a:extLst>
              <a:ext uri="{FF2B5EF4-FFF2-40B4-BE49-F238E27FC236}">
                <a16:creationId xmlns:a16="http://schemas.microsoft.com/office/drawing/2014/main" id="{A4648016-CC6F-3D66-9C2F-45A4843BF2A4}"/>
              </a:ext>
            </a:extLst>
          </p:cNvPr>
          <p:cNvPicPr>
            <a:picLocks noChangeAspect="1"/>
          </p:cNvPicPr>
          <p:nvPr/>
        </p:nvPicPr>
        <p:blipFill rotWithShape="1">
          <a:blip r:embed="rId7"/>
          <a:srcRect l="8498" t="6008" r="7039" b="18283"/>
          <a:stretch/>
        </p:blipFill>
        <p:spPr>
          <a:xfrm>
            <a:off x="8490038" y="5454648"/>
            <a:ext cx="895548" cy="802717"/>
          </a:xfrm>
          <a:prstGeom prst="rect">
            <a:avLst/>
          </a:prstGeom>
        </p:spPr>
      </p:pic>
    </p:spTree>
    <p:extLst>
      <p:ext uri="{BB962C8B-B14F-4D97-AF65-F5344CB8AC3E}">
        <p14:creationId xmlns:p14="http://schemas.microsoft.com/office/powerpoint/2010/main" val="23158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a:extLst>
              <a:ext uri="{FF2B5EF4-FFF2-40B4-BE49-F238E27FC236}">
                <a16:creationId xmlns:a16="http://schemas.microsoft.com/office/drawing/2014/main" id="{FE7C63A6-1AE4-3DBD-5802-52BE9A6ED8F7}"/>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Thresholds</a:t>
            </a:r>
          </a:p>
        </p:txBody>
      </p:sp>
      <p:graphicFrame>
        <p:nvGraphicFramePr>
          <p:cNvPr id="2" name="Taula 1">
            <a:extLst>
              <a:ext uri="{FF2B5EF4-FFF2-40B4-BE49-F238E27FC236}">
                <a16:creationId xmlns:a16="http://schemas.microsoft.com/office/drawing/2014/main" id="{B2C40894-B426-C776-E479-8C7524918232}"/>
              </a:ext>
            </a:extLst>
          </p:cNvPr>
          <p:cNvGraphicFramePr>
            <a:graphicFrameLocks noGrp="1"/>
          </p:cNvGraphicFramePr>
          <p:nvPr>
            <p:extLst>
              <p:ext uri="{D42A27DB-BD31-4B8C-83A1-F6EECF244321}">
                <p14:modId xmlns:p14="http://schemas.microsoft.com/office/powerpoint/2010/main" val="3007879743"/>
              </p:ext>
            </p:extLst>
          </p:nvPr>
        </p:nvGraphicFramePr>
        <p:xfrm>
          <a:off x="859675" y="1499596"/>
          <a:ext cx="10472650" cy="3302000"/>
        </p:xfrm>
        <a:graphic>
          <a:graphicData uri="http://schemas.openxmlformats.org/drawingml/2006/table">
            <a:tbl>
              <a:tblPr firstRow="1" bandRow="1">
                <a:tableStyleId>{5C22544A-7EE6-4342-B048-85BDC9FD1C3A}</a:tableStyleId>
              </a:tblPr>
              <a:tblGrid>
                <a:gridCol w="2367651">
                  <a:extLst>
                    <a:ext uri="{9D8B030D-6E8A-4147-A177-3AD203B41FA5}">
                      <a16:colId xmlns:a16="http://schemas.microsoft.com/office/drawing/2014/main" val="3686887548"/>
                    </a:ext>
                  </a:extLst>
                </a:gridCol>
                <a:gridCol w="2716174">
                  <a:extLst>
                    <a:ext uri="{9D8B030D-6E8A-4147-A177-3AD203B41FA5}">
                      <a16:colId xmlns:a16="http://schemas.microsoft.com/office/drawing/2014/main" val="3945344610"/>
                    </a:ext>
                  </a:extLst>
                </a:gridCol>
                <a:gridCol w="2716174">
                  <a:extLst>
                    <a:ext uri="{9D8B030D-6E8A-4147-A177-3AD203B41FA5}">
                      <a16:colId xmlns:a16="http://schemas.microsoft.com/office/drawing/2014/main" val="3802036093"/>
                    </a:ext>
                  </a:extLst>
                </a:gridCol>
                <a:gridCol w="2672651">
                  <a:extLst>
                    <a:ext uri="{9D8B030D-6E8A-4147-A177-3AD203B41FA5}">
                      <a16:colId xmlns:a16="http://schemas.microsoft.com/office/drawing/2014/main" val="2688661271"/>
                    </a:ext>
                  </a:extLst>
                </a:gridCol>
              </a:tblGrid>
              <a:tr h="370840">
                <a:tc>
                  <a:txBody>
                    <a:bodyPr/>
                    <a:lstStyle/>
                    <a:p>
                      <a:pPr algn="ctr"/>
                      <a:r>
                        <a:rPr lang="en-GB" noProof="0" dirty="0">
                          <a:solidFill>
                            <a:schemeClr val="bg1">
                              <a:lumMod val="95000"/>
                            </a:schemeClr>
                          </a:solidFill>
                          <a:latin typeface="Century Gothic" panose="020B0502020202020204" pitchFamily="34" charset="0"/>
                        </a:rPr>
                        <a:t>Procedure</a:t>
                      </a:r>
                    </a:p>
                  </a:txBody>
                  <a:tcP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751D70"/>
                    </a:solidFill>
                  </a:tcPr>
                </a:tc>
                <a:tc>
                  <a:txBody>
                    <a:bodyPr/>
                    <a:lstStyle/>
                    <a:p>
                      <a:pPr algn="ctr"/>
                      <a:r>
                        <a:rPr lang="en-GB" noProof="0" dirty="0">
                          <a:solidFill>
                            <a:schemeClr val="bg1">
                              <a:lumMod val="95000"/>
                            </a:schemeClr>
                          </a:solidFill>
                          <a:latin typeface="Century Gothic" panose="020B0502020202020204" pitchFamily="34" charset="0"/>
                        </a:rPr>
                        <a:t>Services</a:t>
                      </a:r>
                    </a:p>
                  </a:txBody>
                  <a:tcP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751D70"/>
                    </a:solidFill>
                  </a:tcPr>
                </a:tc>
                <a:tc>
                  <a:txBody>
                    <a:bodyPr/>
                    <a:lstStyle/>
                    <a:p>
                      <a:pPr algn="ctr"/>
                      <a:r>
                        <a:rPr lang="en-GB" noProof="0" dirty="0">
                          <a:solidFill>
                            <a:schemeClr val="bg1">
                              <a:lumMod val="95000"/>
                            </a:schemeClr>
                          </a:solidFill>
                          <a:latin typeface="Century Gothic" panose="020B0502020202020204" pitchFamily="34" charset="0"/>
                        </a:rPr>
                        <a:t>Supplies</a:t>
                      </a:r>
                    </a:p>
                  </a:txBody>
                  <a:tcP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751D70"/>
                    </a:solidFill>
                  </a:tcPr>
                </a:tc>
                <a:tc>
                  <a:txBody>
                    <a:bodyPr/>
                    <a:lstStyle/>
                    <a:p>
                      <a:pPr algn="ctr"/>
                      <a:r>
                        <a:rPr lang="en-GB" noProof="0" dirty="0">
                          <a:solidFill>
                            <a:schemeClr val="bg1">
                              <a:lumMod val="95000"/>
                            </a:schemeClr>
                          </a:solidFill>
                          <a:latin typeface="Century Gothic" panose="020B0502020202020204" pitchFamily="34" charset="0"/>
                        </a:rPr>
                        <a:t>Works</a:t>
                      </a:r>
                    </a:p>
                  </a:txBody>
                  <a:tcP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751D70"/>
                    </a:solidFill>
                  </a:tcPr>
                </a:tc>
                <a:extLst>
                  <a:ext uri="{0D108BD9-81ED-4DB2-BD59-A6C34878D82A}">
                    <a16:rowId xmlns:a16="http://schemas.microsoft.com/office/drawing/2014/main" val="3717897041"/>
                  </a:ext>
                </a:extLst>
              </a:tr>
              <a:tr h="370840">
                <a:tc>
                  <a:txBody>
                    <a:bodyPr/>
                    <a:lstStyle/>
                    <a:p>
                      <a:pPr marL="268288" indent="-268288"/>
                      <a:r>
                        <a:rPr lang="en-GB" noProof="0" dirty="0">
                          <a:solidFill>
                            <a:srgbClr val="751D70"/>
                          </a:solidFill>
                          <a:latin typeface="Century Gothic" panose="020B0502020202020204" pitchFamily="34" charset="0"/>
                        </a:rPr>
                        <a:t>Open or restricted (OJEU)</a:t>
                      </a: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gridSpan="2">
                  <a:txBody>
                    <a:bodyPr/>
                    <a:lstStyle/>
                    <a:p>
                      <a:pPr marL="268288" indent="-268288" algn="ctr"/>
                      <a:r>
                        <a:rPr lang="en-GB" sz="1800" b="0" dirty="0">
                          <a:solidFill>
                            <a:srgbClr val="751D70"/>
                          </a:solidFill>
                          <a:latin typeface="Century Gothic" panose="020B0502020202020204" pitchFamily="34" charset="0"/>
                        </a:rPr>
                        <a:t>≥ 300 000 EUR</a:t>
                      </a:r>
                      <a:endParaRPr lang="en-GB" b="0"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hMerge="1">
                  <a:txBody>
                    <a:bodyPr/>
                    <a:lstStyle/>
                    <a:p>
                      <a:endParaRPr dirty="0"/>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rgbClr val="751D70"/>
                          </a:solidFill>
                          <a:latin typeface="Century Gothic" panose="020B0502020202020204" pitchFamily="34" charset="0"/>
                        </a:rPr>
                        <a:t>≥ 5 000 000 EUR</a:t>
                      </a:r>
                      <a:endParaRPr lang="en-GB" b="0"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1800902980"/>
                  </a:ext>
                </a:extLst>
              </a:tr>
              <a:tr h="370840">
                <a:tc>
                  <a:txBody>
                    <a:bodyPr/>
                    <a:lstStyle/>
                    <a:p>
                      <a:pPr marL="268288" indent="-268288"/>
                      <a:r>
                        <a:rPr lang="en-GB" noProof="0" dirty="0">
                          <a:solidFill>
                            <a:srgbClr val="751D70"/>
                          </a:solidFill>
                          <a:latin typeface="Century Gothic" panose="020B0502020202020204" pitchFamily="34" charset="0"/>
                        </a:rPr>
                        <a:t>Local open</a:t>
                      </a: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268288" indent="-268288" algn="ctr"/>
                      <a:r>
                        <a:rPr lang="en-GB" noProof="0" dirty="0">
                          <a:solidFill>
                            <a:srgbClr val="751D70"/>
                          </a:solidFill>
                          <a:latin typeface="Century Gothic" panose="020B0502020202020204" pitchFamily="34" charset="0"/>
                        </a:rPr>
                        <a:t>N/A</a:t>
                      </a: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268288" indent="-268288" algn="ctr"/>
                      <a:r>
                        <a:rPr lang="en-GB" sz="1800" b="0" dirty="0">
                          <a:solidFill>
                            <a:srgbClr val="751D70"/>
                          </a:solidFill>
                          <a:latin typeface="Century Gothic" panose="020B0502020202020204" pitchFamily="34" charset="0"/>
                        </a:rPr>
                        <a:t>≥ 100 000 EUR &lt; 300 000 EUR</a:t>
                      </a:r>
                      <a:endParaRPr lang="en-GB"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0" indent="0" algn="ctr">
                        <a:buFont typeface="Arial" panose="020B0604020202020204" pitchFamily="34" charset="0"/>
                        <a:buNone/>
                      </a:pPr>
                      <a:r>
                        <a:rPr lang="en-GB" sz="1800" b="0" dirty="0">
                          <a:solidFill>
                            <a:srgbClr val="751D70"/>
                          </a:solidFill>
                          <a:latin typeface="Century Gothic" panose="020B0502020202020204" pitchFamily="34" charset="0"/>
                        </a:rPr>
                        <a:t>≥ 300 000 EUR &lt; 5 000 000 EUR</a:t>
                      </a:r>
                      <a:endParaRPr lang="en-GB"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3682359702"/>
                  </a:ext>
                </a:extLst>
              </a:tr>
              <a:tr h="370840">
                <a:tc>
                  <a:txBody>
                    <a:bodyPr/>
                    <a:lstStyle/>
                    <a:p>
                      <a:pPr marL="268288" indent="-268288"/>
                      <a:r>
                        <a:rPr lang="en-GB" noProof="0" dirty="0">
                          <a:solidFill>
                            <a:srgbClr val="751D70"/>
                          </a:solidFill>
                          <a:latin typeface="Century Gothic" panose="020B0502020202020204" pitchFamily="34" charset="0"/>
                        </a:rPr>
                        <a:t>Simplified procedure</a:t>
                      </a: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268288" marR="0" lvl="0" indent="-268288"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751D70"/>
                          </a:solidFill>
                          <a:latin typeface="Century Gothic" panose="020B0502020202020204" pitchFamily="34" charset="0"/>
                        </a:rPr>
                        <a:t>&gt; 20 000 EUR &lt; </a:t>
                      </a:r>
                      <a:r>
                        <a:rPr lang="en-GB" sz="1800" b="0" kern="1200" dirty="0">
                          <a:solidFill>
                            <a:srgbClr val="751D70"/>
                          </a:solidFill>
                          <a:latin typeface="Century Gothic" panose="020B0502020202020204" pitchFamily="34" charset="0"/>
                          <a:ea typeface="+mn-ea"/>
                          <a:cs typeface="+mn-cs"/>
                        </a:rPr>
                        <a:t>300 000 </a:t>
                      </a:r>
                      <a:r>
                        <a:rPr lang="en-GB" sz="1800" b="0" dirty="0">
                          <a:solidFill>
                            <a:srgbClr val="751D70"/>
                          </a:solidFill>
                          <a:latin typeface="Century Gothic" panose="020B0502020202020204" pitchFamily="34" charset="0"/>
                        </a:rPr>
                        <a:t>EUR</a:t>
                      </a:r>
                      <a:endParaRPr lang="en-GB"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268288" indent="-268288" algn="ctr"/>
                      <a:r>
                        <a:rPr lang="en-GB" sz="1800" b="0" dirty="0">
                          <a:solidFill>
                            <a:srgbClr val="751D70"/>
                          </a:solidFill>
                          <a:latin typeface="Century Gothic" panose="020B0502020202020204" pitchFamily="34" charset="0"/>
                        </a:rPr>
                        <a:t>&gt; 20 000 EUR &lt; 100 000 EUR</a:t>
                      </a:r>
                      <a:endParaRPr lang="en-GB"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268288" marR="0" lvl="0" indent="-268288"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751D70"/>
                          </a:solidFill>
                          <a:latin typeface="Century Gothic" panose="020B0502020202020204" pitchFamily="34" charset="0"/>
                        </a:rPr>
                        <a:t>&gt; 20 000 EUR &lt; </a:t>
                      </a:r>
                      <a:r>
                        <a:rPr lang="en-GB" sz="1800" b="0" kern="1200" dirty="0">
                          <a:solidFill>
                            <a:srgbClr val="751D70"/>
                          </a:solidFill>
                          <a:latin typeface="Century Gothic" panose="020B0502020202020204" pitchFamily="34" charset="0"/>
                          <a:ea typeface="+mn-ea"/>
                          <a:cs typeface="+mn-cs"/>
                        </a:rPr>
                        <a:t>300 000 </a:t>
                      </a:r>
                      <a:r>
                        <a:rPr lang="en-GB" sz="1800" b="0" dirty="0">
                          <a:solidFill>
                            <a:srgbClr val="751D70"/>
                          </a:solidFill>
                          <a:latin typeface="Century Gothic" panose="020B0502020202020204" pitchFamily="34" charset="0"/>
                        </a:rPr>
                        <a:t>EUR</a:t>
                      </a:r>
                      <a:endParaRPr lang="en-GB"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2494732059"/>
                  </a:ext>
                </a:extLst>
              </a:tr>
              <a:tr h="370840">
                <a:tc>
                  <a:txBody>
                    <a:bodyPr/>
                    <a:lstStyle/>
                    <a:p>
                      <a:pPr marL="268288" indent="-268288"/>
                      <a:r>
                        <a:rPr lang="en-GB" noProof="0" dirty="0">
                          <a:solidFill>
                            <a:srgbClr val="751D70"/>
                          </a:solidFill>
                          <a:latin typeface="Century Gothic" panose="020B0502020202020204" pitchFamily="34" charset="0"/>
                        </a:rPr>
                        <a:t>Single tender</a:t>
                      </a: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gridSpan="3">
                  <a:txBody>
                    <a:bodyPr/>
                    <a:lstStyle/>
                    <a:p>
                      <a:pPr marL="268288" indent="-268288" algn="ctr"/>
                      <a:r>
                        <a:rPr lang="en-GB" noProof="0" dirty="0">
                          <a:solidFill>
                            <a:srgbClr val="751D70"/>
                          </a:solidFill>
                          <a:latin typeface="Century Gothic" panose="020B0502020202020204" pitchFamily="34" charset="0"/>
                        </a:rPr>
                        <a:t>&gt; 2 500 EUR ≤ 20 000 EUR</a:t>
                      </a: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hMerge="1">
                  <a:txBody>
                    <a:bodyPr/>
                    <a:lstStyle/>
                    <a:p>
                      <a:pPr marL="268288" indent="-268288" algn="ctr"/>
                      <a:endParaRPr lang="en-GB"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hMerge="1">
                  <a:txBody>
                    <a:bodyPr/>
                    <a:lstStyle/>
                    <a:p>
                      <a:pPr marL="0" indent="0" algn="ctr">
                        <a:buFont typeface="Arial" panose="020B0604020202020204" pitchFamily="34" charset="0"/>
                        <a:buNone/>
                      </a:pPr>
                      <a:endParaRPr lang="en-GB" noProof="0" dirty="0">
                        <a:solidFill>
                          <a:srgbClr val="751D70"/>
                        </a:solidFill>
                        <a:latin typeface="Century Gothic" panose="020B0502020202020204" pitchFamily="34" charset="0"/>
                      </a:endParaRPr>
                    </a:p>
                  </a:txBody>
                  <a:tcP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461669355"/>
                  </a:ext>
                </a:extLst>
              </a:tr>
              <a:tr h="370840">
                <a:tc>
                  <a:txBody>
                    <a:bodyPr/>
                    <a:lstStyle/>
                    <a:p>
                      <a:pPr marL="268288" indent="-268288"/>
                      <a:r>
                        <a:rPr lang="en-GB" noProof="0" dirty="0">
                          <a:solidFill>
                            <a:srgbClr val="751D70"/>
                          </a:solidFill>
                          <a:latin typeface="Century Gothic" panose="020B0502020202020204" pitchFamily="34" charset="0"/>
                        </a:rPr>
                        <a:t>Payment against invoice</a:t>
                      </a: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gridSpan="3">
                  <a:txBody>
                    <a:bodyPr/>
                    <a:lstStyle/>
                    <a:p>
                      <a:pPr marL="268288" indent="-268288" algn="ctr"/>
                      <a:r>
                        <a:rPr lang="en-GB" noProof="0" dirty="0">
                          <a:solidFill>
                            <a:srgbClr val="751D70"/>
                          </a:solidFill>
                          <a:latin typeface="Century Gothic" panose="020B0502020202020204" pitchFamily="34" charset="0"/>
                        </a:rPr>
                        <a:t>≤ 2 500 EUR</a:t>
                      </a: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hMerge="1">
                  <a:txBody>
                    <a:bodyPr/>
                    <a:lstStyle/>
                    <a:p>
                      <a:pPr marL="268288" indent="-268288" algn="ctr"/>
                      <a:endParaRPr lang="en-GB" noProof="0" dirty="0">
                        <a:solidFill>
                          <a:srgbClr val="751D70"/>
                        </a:solidFill>
                        <a:latin typeface="Century Gothic" panose="020B0502020202020204" pitchFamily="34" charset="0"/>
                      </a:endParaRPr>
                    </a:p>
                  </a:txBody>
                  <a:tcPr anchor="ct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hMerge="1">
                  <a:txBody>
                    <a:bodyPr/>
                    <a:lstStyle/>
                    <a:p>
                      <a:pPr marL="0" indent="0" algn="ctr">
                        <a:buFont typeface="Arial" panose="020B0604020202020204" pitchFamily="34" charset="0"/>
                        <a:buNone/>
                      </a:pPr>
                      <a:endParaRPr lang="en-GB" noProof="0" dirty="0">
                        <a:solidFill>
                          <a:srgbClr val="751D70"/>
                        </a:solidFill>
                        <a:latin typeface="Century Gothic" panose="020B0502020202020204" pitchFamily="34" charset="0"/>
                      </a:endParaRPr>
                    </a:p>
                  </a:txBody>
                  <a:tcPr>
                    <a:lnL w="12700" cap="flat" cmpd="sng" algn="ctr">
                      <a:solidFill>
                        <a:srgbClr val="751D70"/>
                      </a:solidFill>
                      <a:prstDash val="solid"/>
                      <a:round/>
                      <a:headEnd type="none" w="med" len="med"/>
                      <a:tailEnd type="none" w="med" len="med"/>
                    </a:lnL>
                    <a:lnR w="12700" cap="flat" cmpd="sng" algn="ctr">
                      <a:solidFill>
                        <a:srgbClr val="751D70"/>
                      </a:solidFill>
                      <a:prstDash val="solid"/>
                      <a:round/>
                      <a:headEnd type="none" w="med" len="med"/>
                      <a:tailEnd type="none" w="med" len="med"/>
                    </a:lnR>
                    <a:lnT w="12700" cap="flat" cmpd="sng" algn="ctr">
                      <a:solidFill>
                        <a:srgbClr val="751D70"/>
                      </a:solidFill>
                      <a:prstDash val="solid"/>
                      <a:round/>
                      <a:headEnd type="none" w="med" len="med"/>
                      <a:tailEnd type="none" w="med" len="med"/>
                    </a:lnT>
                    <a:lnB w="12700" cap="flat" cmpd="sng" algn="ctr">
                      <a:solidFill>
                        <a:srgbClr val="751D7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3232518525"/>
                  </a:ext>
                </a:extLst>
              </a:tr>
            </a:tbl>
          </a:graphicData>
        </a:graphic>
      </p:graphicFrame>
      <p:sp>
        <p:nvSpPr>
          <p:cNvPr id="3" name="Rectangle: cantonades arrodonides 2">
            <a:extLst>
              <a:ext uri="{FF2B5EF4-FFF2-40B4-BE49-F238E27FC236}">
                <a16:creationId xmlns:a16="http://schemas.microsoft.com/office/drawing/2014/main" id="{D9DE0B01-658C-96BC-271F-899FA6E2C373}"/>
              </a:ext>
            </a:extLst>
          </p:cNvPr>
          <p:cNvSpPr/>
          <p:nvPr/>
        </p:nvSpPr>
        <p:spPr>
          <a:xfrm>
            <a:off x="859675" y="4995512"/>
            <a:ext cx="4600876" cy="1145406"/>
          </a:xfrm>
          <a:prstGeom prst="roundRect">
            <a:avLst/>
          </a:prstGeom>
          <a:solidFill>
            <a:srgbClr val="751D70"/>
          </a:solidFill>
          <a:ln>
            <a:solidFill>
              <a:srgbClr val="751D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Check the threshold for the procedure in Euro by using the exchange rate of the month of the launch of the procedure in </a:t>
            </a:r>
            <a:r>
              <a:rPr lang="en-GB" dirty="0" err="1">
                <a:latin typeface="Century Gothic" panose="020B0502020202020204" pitchFamily="34" charset="0"/>
              </a:rPr>
              <a:t>Inforeuro</a:t>
            </a:r>
            <a:endParaRPr lang="en-GB" dirty="0">
              <a:latin typeface="Century Gothic" panose="020B0502020202020204" pitchFamily="34" charset="0"/>
            </a:endParaRPr>
          </a:p>
        </p:txBody>
      </p:sp>
      <p:sp>
        <p:nvSpPr>
          <p:cNvPr id="6" name="QuadreDeText 5">
            <a:extLst>
              <a:ext uri="{FF2B5EF4-FFF2-40B4-BE49-F238E27FC236}">
                <a16:creationId xmlns:a16="http://schemas.microsoft.com/office/drawing/2014/main" id="{7B4F758E-A4FF-45B8-CB69-F4D8502FFF61}"/>
              </a:ext>
            </a:extLst>
          </p:cNvPr>
          <p:cNvSpPr txBox="1"/>
          <p:nvPr/>
        </p:nvSpPr>
        <p:spPr>
          <a:xfrm>
            <a:off x="5782377" y="5152716"/>
            <a:ext cx="6116854" cy="830997"/>
          </a:xfrm>
          <a:prstGeom prst="rect">
            <a:avLst/>
          </a:prstGeom>
          <a:noFill/>
        </p:spPr>
        <p:txBody>
          <a:bodyPr wrap="square">
            <a:spAutoFit/>
          </a:bodyPr>
          <a:lstStyle/>
          <a:p>
            <a:r>
              <a:rPr lang="en-GB" sz="1600" dirty="0">
                <a:latin typeface="Century Gothic" panose="020B0502020202020204" pitchFamily="34" charset="0"/>
                <a:hlinkClick r:id="rId2"/>
              </a:rPr>
              <a:t>https://commission.europa.eu/funding-tenders/procedures-guidelines-tenders/information-contractors-and-beneficiaries/exchange-rate-inforeuro_en</a:t>
            </a:r>
            <a:r>
              <a:rPr lang="en-GB" sz="1600" dirty="0">
                <a:latin typeface="Century Gothic" panose="020B0502020202020204" pitchFamily="34" charset="0"/>
              </a:rPr>
              <a:t> </a:t>
            </a:r>
          </a:p>
        </p:txBody>
      </p:sp>
    </p:spTree>
    <p:extLst>
      <p:ext uri="{BB962C8B-B14F-4D97-AF65-F5344CB8AC3E}">
        <p14:creationId xmlns:p14="http://schemas.microsoft.com/office/powerpoint/2010/main" val="122794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24DED-671C-F6BA-DC5D-A80EADF158B6}"/>
            </a:ext>
          </a:extLst>
        </p:cNvPr>
        <p:cNvGrpSpPr/>
        <p:nvPr/>
      </p:nvGrpSpPr>
      <p:grpSpPr>
        <a:xfrm>
          <a:off x="0" y="0"/>
          <a:ext cx="0" cy="0"/>
          <a:chOff x="0" y="0"/>
          <a:chExt cx="0" cy="0"/>
        </a:xfrm>
      </p:grpSpPr>
      <p:sp>
        <p:nvSpPr>
          <p:cNvPr id="4" name="Segnaposto testo 2">
            <a:extLst>
              <a:ext uri="{FF2B5EF4-FFF2-40B4-BE49-F238E27FC236}">
                <a16:creationId xmlns:a16="http://schemas.microsoft.com/office/drawing/2014/main" id="{C0FC779F-F3A2-0033-1289-60D69CD33377}"/>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Go to the programmes’ websites for info &amp; documents</a:t>
            </a:r>
          </a:p>
        </p:txBody>
      </p:sp>
      <p:sp>
        <p:nvSpPr>
          <p:cNvPr id="3" name="QuadreDeText 2">
            <a:extLst>
              <a:ext uri="{FF2B5EF4-FFF2-40B4-BE49-F238E27FC236}">
                <a16:creationId xmlns:a16="http://schemas.microsoft.com/office/drawing/2014/main" id="{FDAB1A8B-D8C2-DE94-B3CA-5338C6456D2F}"/>
              </a:ext>
            </a:extLst>
          </p:cNvPr>
          <p:cNvSpPr txBox="1"/>
          <p:nvPr/>
        </p:nvSpPr>
        <p:spPr>
          <a:xfrm>
            <a:off x="664913" y="4718532"/>
            <a:ext cx="5380931" cy="584775"/>
          </a:xfrm>
          <a:prstGeom prst="rect">
            <a:avLst/>
          </a:prstGeom>
          <a:noFill/>
        </p:spPr>
        <p:txBody>
          <a:bodyPr wrap="square">
            <a:spAutoFit/>
          </a:bodyPr>
          <a:lstStyle/>
          <a:p>
            <a:r>
              <a:rPr lang="en-GB" sz="1600" dirty="0">
                <a:latin typeface="Century Gothic" panose="020B0502020202020204" pitchFamily="34" charset="0"/>
                <a:hlinkClick r:id="rId2"/>
              </a:rPr>
              <a:t>https://ro-md.net/en/projects/useful-in-implementation</a:t>
            </a:r>
            <a:r>
              <a:rPr lang="en-GB" sz="1600" dirty="0">
                <a:latin typeface="Century Gothic" panose="020B0502020202020204" pitchFamily="34" charset="0"/>
              </a:rPr>
              <a:t> </a:t>
            </a:r>
          </a:p>
        </p:txBody>
      </p:sp>
      <p:pic>
        <p:nvPicPr>
          <p:cNvPr id="6" name="Imatge 5">
            <a:extLst>
              <a:ext uri="{FF2B5EF4-FFF2-40B4-BE49-F238E27FC236}">
                <a16:creationId xmlns:a16="http://schemas.microsoft.com/office/drawing/2014/main" id="{8E83466C-5172-4BD9-B35C-FFCEF87473B8}"/>
              </a:ext>
            </a:extLst>
          </p:cNvPr>
          <p:cNvPicPr>
            <a:picLocks noChangeAspect="1"/>
          </p:cNvPicPr>
          <p:nvPr/>
        </p:nvPicPr>
        <p:blipFill>
          <a:blip r:embed="rId3"/>
          <a:stretch>
            <a:fillRect/>
          </a:stretch>
        </p:blipFill>
        <p:spPr>
          <a:xfrm>
            <a:off x="761031" y="1503003"/>
            <a:ext cx="5380931" cy="3165254"/>
          </a:xfrm>
          <a:prstGeom prst="rect">
            <a:avLst/>
          </a:prstGeom>
        </p:spPr>
      </p:pic>
      <p:sp>
        <p:nvSpPr>
          <p:cNvPr id="8" name="QuadreDeText 7">
            <a:extLst>
              <a:ext uri="{FF2B5EF4-FFF2-40B4-BE49-F238E27FC236}">
                <a16:creationId xmlns:a16="http://schemas.microsoft.com/office/drawing/2014/main" id="{CB0AF8C0-A123-FF8D-AD6B-C56C6A3AA1BD}"/>
              </a:ext>
            </a:extLst>
          </p:cNvPr>
          <p:cNvSpPr txBox="1"/>
          <p:nvPr/>
        </p:nvSpPr>
        <p:spPr>
          <a:xfrm>
            <a:off x="6370908" y="3980405"/>
            <a:ext cx="5025170" cy="923330"/>
          </a:xfrm>
          <a:prstGeom prst="rect">
            <a:avLst/>
          </a:prstGeom>
          <a:noFill/>
        </p:spPr>
        <p:txBody>
          <a:bodyPr wrap="square">
            <a:spAutoFit/>
          </a:bodyPr>
          <a:lstStyle/>
          <a:p>
            <a:r>
              <a:rPr lang="en-GB" dirty="0">
                <a:latin typeface="Century Gothic" panose="020B0502020202020204" pitchFamily="34" charset="0"/>
                <a:hlinkClick r:id="rId4"/>
              </a:rPr>
              <a:t>https://www.blacksea-cbc.net/interreg-next-bsb-2021-2027/programme-documents</a:t>
            </a:r>
            <a:r>
              <a:rPr lang="en-GB" dirty="0">
                <a:latin typeface="Century Gothic" panose="020B0502020202020204" pitchFamily="34" charset="0"/>
              </a:rPr>
              <a:t> </a:t>
            </a:r>
          </a:p>
        </p:txBody>
      </p:sp>
      <p:pic>
        <p:nvPicPr>
          <p:cNvPr id="10" name="Imatge 9">
            <a:extLst>
              <a:ext uri="{FF2B5EF4-FFF2-40B4-BE49-F238E27FC236}">
                <a16:creationId xmlns:a16="http://schemas.microsoft.com/office/drawing/2014/main" id="{12BC877A-5211-3F2C-BAE1-29B961C56F6D}"/>
              </a:ext>
            </a:extLst>
          </p:cNvPr>
          <p:cNvPicPr>
            <a:picLocks noChangeAspect="1"/>
          </p:cNvPicPr>
          <p:nvPr/>
        </p:nvPicPr>
        <p:blipFill>
          <a:blip r:embed="rId5"/>
          <a:stretch>
            <a:fillRect/>
          </a:stretch>
        </p:blipFill>
        <p:spPr>
          <a:xfrm>
            <a:off x="6370908" y="1482544"/>
            <a:ext cx="5025170" cy="2406066"/>
          </a:xfrm>
          <a:prstGeom prst="rect">
            <a:avLst/>
          </a:prstGeom>
        </p:spPr>
      </p:pic>
    </p:spTree>
    <p:extLst>
      <p:ext uri="{BB962C8B-B14F-4D97-AF65-F5344CB8AC3E}">
        <p14:creationId xmlns:p14="http://schemas.microsoft.com/office/powerpoint/2010/main" val="284589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6E957-D014-EE3B-17D4-78F8E0E696B1}"/>
            </a:ext>
          </a:extLst>
        </p:cNvPr>
        <p:cNvGrpSpPr/>
        <p:nvPr/>
      </p:nvGrpSpPr>
      <p:grpSpPr>
        <a:xfrm>
          <a:off x="0" y="0"/>
          <a:ext cx="0" cy="0"/>
          <a:chOff x="0" y="0"/>
          <a:chExt cx="0" cy="0"/>
        </a:xfrm>
      </p:grpSpPr>
      <p:sp>
        <p:nvSpPr>
          <p:cNvPr id="4" name="Segnaposto testo 2">
            <a:extLst>
              <a:ext uri="{FF2B5EF4-FFF2-40B4-BE49-F238E27FC236}">
                <a16:creationId xmlns:a16="http://schemas.microsoft.com/office/drawing/2014/main" id="{08F65845-5E5B-9EC3-C952-98E2C83E86AA}"/>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A key challenge for eligibility of expenditure!!</a:t>
            </a:r>
          </a:p>
        </p:txBody>
      </p:sp>
      <p:pic>
        <p:nvPicPr>
          <p:cNvPr id="2050" name="Picture 2" descr="Bootcamp challenges and how I have adapted in the last few weeks | by  Victor KARANGWA | Medium">
            <a:extLst>
              <a:ext uri="{FF2B5EF4-FFF2-40B4-BE49-F238E27FC236}">
                <a16:creationId xmlns:a16="http://schemas.microsoft.com/office/drawing/2014/main" id="{8D1E5C27-7180-A28D-7BB5-E27571E2A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75" y="1485900"/>
            <a:ext cx="680894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02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a:extLst>
              <a:ext uri="{FF2B5EF4-FFF2-40B4-BE49-F238E27FC236}">
                <a16:creationId xmlns:a16="http://schemas.microsoft.com/office/drawing/2014/main" id="{FE7C63A6-1AE4-3DBD-5802-52BE9A6ED8F7}"/>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Key messages</a:t>
            </a:r>
          </a:p>
        </p:txBody>
      </p:sp>
      <p:graphicFrame>
        <p:nvGraphicFramePr>
          <p:cNvPr id="2" name="Diagrama 1">
            <a:extLst>
              <a:ext uri="{FF2B5EF4-FFF2-40B4-BE49-F238E27FC236}">
                <a16:creationId xmlns:a16="http://schemas.microsoft.com/office/drawing/2014/main" id="{43BA816F-8E01-196C-80F6-39B7EFF37EF8}"/>
              </a:ext>
            </a:extLst>
          </p:cNvPr>
          <p:cNvGraphicFramePr/>
          <p:nvPr>
            <p:extLst>
              <p:ext uri="{D42A27DB-BD31-4B8C-83A1-F6EECF244321}">
                <p14:modId xmlns:p14="http://schemas.microsoft.com/office/powerpoint/2010/main" val="2493450578"/>
              </p:ext>
            </p:extLst>
          </p:nvPr>
        </p:nvGraphicFramePr>
        <p:xfrm>
          <a:off x="-1394491" y="1230655"/>
          <a:ext cx="14896482" cy="494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53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a:extLst>
              <a:ext uri="{FF2B5EF4-FFF2-40B4-BE49-F238E27FC236}">
                <a16:creationId xmlns:a16="http://schemas.microsoft.com/office/drawing/2014/main" id="{FE7C63A6-1AE4-3DBD-5802-52BE9A6ED8F7}"/>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Please remember this is just a limited walk-through …</a:t>
            </a:r>
          </a:p>
        </p:txBody>
      </p:sp>
      <p:pic>
        <p:nvPicPr>
          <p:cNvPr id="5122" name="Picture 2" descr="Why is walking so good for the brain? Blame it on the &quot;spontaneous  fluctuations&quot; | Salon.com">
            <a:extLst>
              <a:ext uri="{FF2B5EF4-FFF2-40B4-BE49-F238E27FC236}">
                <a16:creationId xmlns:a16="http://schemas.microsoft.com/office/drawing/2014/main" id="{8728113A-FFCF-6966-968F-97E007164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596" y="1306234"/>
            <a:ext cx="7203872" cy="486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0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idor de contingut 22" descr="Imatge que conté negre, foscor&#10;&#10;Descripció generada automàticament">
            <a:extLst>
              <a:ext uri="{FF2B5EF4-FFF2-40B4-BE49-F238E27FC236}">
                <a16:creationId xmlns:a16="http://schemas.microsoft.com/office/drawing/2014/main" id="{96888C53-ED34-492E-1698-FB1CC96133AE}"/>
              </a:ext>
            </a:extLst>
          </p:cNvPr>
          <p:cNvPicPr>
            <a:picLocks noGrp="1" noChangeAspect="1"/>
          </p:cNvPicPr>
          <p:nvPr>
            <p:ph idx="1"/>
          </p:nvPr>
        </p:nvPicPr>
        <p:blipFill>
          <a:blip r:embed="rId2"/>
          <a:stretch>
            <a:fillRect/>
          </a:stretch>
        </p:blipFill>
        <p:spPr>
          <a:xfrm>
            <a:off x="4171950" y="1627188"/>
            <a:ext cx="3784600" cy="3784600"/>
          </a:xfrm>
        </p:spPr>
      </p:pic>
      <p:sp>
        <p:nvSpPr>
          <p:cNvPr id="3" name="Segnaposto testo 2">
            <a:extLst>
              <a:ext uri="{FF2B5EF4-FFF2-40B4-BE49-F238E27FC236}">
                <a16:creationId xmlns:a16="http://schemas.microsoft.com/office/drawing/2014/main" id="{678A8457-C671-483E-1EA0-96E9221869BC}"/>
              </a:ext>
            </a:extLst>
          </p:cNvPr>
          <p:cNvSpPr>
            <a:spLocks noGrp="1"/>
          </p:cNvSpPr>
          <p:nvPr>
            <p:ph type="body" sz="quarter" idx="10"/>
          </p:nvPr>
        </p:nvSpPr>
        <p:spPr/>
        <p:txBody>
          <a:bodyPr>
            <a:normAutofit fontScale="92500" lnSpcReduction="10000"/>
          </a:bodyPr>
          <a:lstStyle/>
          <a:p>
            <a:endParaRPr lang="it-IT"/>
          </a:p>
        </p:txBody>
      </p:sp>
      <p:grpSp>
        <p:nvGrpSpPr>
          <p:cNvPr id="10" name="Gruppo 9">
            <a:extLst>
              <a:ext uri="{FF2B5EF4-FFF2-40B4-BE49-F238E27FC236}">
                <a16:creationId xmlns:a16="http://schemas.microsoft.com/office/drawing/2014/main" id="{A794BD6A-D94D-41D3-555B-AD1CB8C9BB2A}"/>
              </a:ext>
            </a:extLst>
          </p:cNvPr>
          <p:cNvGrpSpPr/>
          <p:nvPr/>
        </p:nvGrpSpPr>
        <p:grpSpPr>
          <a:xfrm>
            <a:off x="0" y="0"/>
            <a:ext cx="12192000" cy="6853656"/>
            <a:chOff x="0" y="0"/>
            <a:chExt cx="12192000" cy="6853656"/>
          </a:xfrm>
        </p:grpSpPr>
        <p:grpSp>
          <p:nvGrpSpPr>
            <p:cNvPr id="4" name="Gruppo 3">
              <a:extLst>
                <a:ext uri="{FF2B5EF4-FFF2-40B4-BE49-F238E27FC236}">
                  <a16:creationId xmlns:a16="http://schemas.microsoft.com/office/drawing/2014/main" id="{D486C51D-8D56-12B6-C539-F2D2B72CC763}"/>
                </a:ext>
              </a:extLst>
            </p:cNvPr>
            <p:cNvGrpSpPr/>
            <p:nvPr/>
          </p:nvGrpSpPr>
          <p:grpSpPr>
            <a:xfrm>
              <a:off x="0" y="0"/>
              <a:ext cx="12192000" cy="6853656"/>
              <a:chOff x="0" y="0"/>
              <a:chExt cx="12192000" cy="6853656"/>
            </a:xfrm>
          </p:grpSpPr>
          <p:grpSp>
            <p:nvGrpSpPr>
              <p:cNvPr id="5" name="Gruppo 4">
                <a:extLst>
                  <a:ext uri="{FF2B5EF4-FFF2-40B4-BE49-F238E27FC236}">
                    <a16:creationId xmlns:a16="http://schemas.microsoft.com/office/drawing/2014/main" id="{531F93EC-BFE5-7E76-2671-B907A4F6B4A5}"/>
                  </a:ext>
                </a:extLst>
              </p:cNvPr>
              <p:cNvGrpSpPr/>
              <p:nvPr/>
            </p:nvGrpSpPr>
            <p:grpSpPr>
              <a:xfrm>
                <a:off x="0" y="0"/>
                <a:ext cx="12192000" cy="6853656"/>
                <a:chOff x="0" y="0"/>
                <a:chExt cx="12192000" cy="6853656"/>
              </a:xfrm>
            </p:grpSpPr>
            <p:pic>
              <p:nvPicPr>
                <p:cNvPr id="7" name="Immagine 6" descr="Immagine che contiene mappa&#10;&#10;Descrizione generata automaticamente">
                  <a:extLst>
                    <a:ext uri="{FF2B5EF4-FFF2-40B4-BE49-F238E27FC236}">
                      <a16:creationId xmlns:a16="http://schemas.microsoft.com/office/drawing/2014/main" id="{30BD6016-4B41-B7E0-24E4-AF965FEAD5F8}"/>
                    </a:ext>
                  </a:extLst>
                </p:cNvPr>
                <p:cNvPicPr>
                  <a:picLocks noChangeAspect="1"/>
                </p:cNvPicPr>
                <p:nvPr/>
              </p:nvPicPr>
              <p:blipFill>
                <a:blip r:embed="rId3"/>
                <a:stretch>
                  <a:fillRect/>
                </a:stretch>
              </p:blipFill>
              <p:spPr>
                <a:xfrm>
                  <a:off x="0" y="0"/>
                  <a:ext cx="12192000" cy="6853656"/>
                </a:xfrm>
                <a:prstGeom prst="rect">
                  <a:avLst/>
                </a:prstGeom>
              </p:spPr>
            </p:pic>
            <p:pic>
              <p:nvPicPr>
                <p:cNvPr id="8" name="Immagine 7">
                  <a:extLst>
                    <a:ext uri="{FF2B5EF4-FFF2-40B4-BE49-F238E27FC236}">
                      <a16:creationId xmlns:a16="http://schemas.microsoft.com/office/drawing/2014/main" id="{676573AD-EA05-4E16-D2E5-B7457728E58B}"/>
                    </a:ext>
                  </a:extLst>
                </p:cNvPr>
                <p:cNvPicPr>
                  <a:picLocks noChangeAspect="1"/>
                </p:cNvPicPr>
                <p:nvPr/>
              </p:nvPicPr>
              <p:blipFill>
                <a:blip r:embed="rId4"/>
                <a:stretch>
                  <a:fillRect/>
                </a:stretch>
              </p:blipFill>
              <p:spPr>
                <a:xfrm>
                  <a:off x="220681" y="5878735"/>
                  <a:ext cx="4515607" cy="756340"/>
                </a:xfrm>
                <a:prstGeom prst="rect">
                  <a:avLst/>
                </a:prstGeom>
              </p:spPr>
            </p:pic>
          </p:grpSp>
          <p:pic>
            <p:nvPicPr>
              <p:cNvPr id="6" name="Immagine 5">
                <a:extLst>
                  <a:ext uri="{FF2B5EF4-FFF2-40B4-BE49-F238E27FC236}">
                    <a16:creationId xmlns:a16="http://schemas.microsoft.com/office/drawing/2014/main" id="{346AA501-B17C-3E48-EA72-0AC532327FAE}"/>
                  </a:ext>
                </a:extLst>
              </p:cNvPr>
              <p:cNvPicPr>
                <a:picLocks noChangeAspect="1"/>
              </p:cNvPicPr>
              <p:nvPr/>
            </p:nvPicPr>
            <p:blipFill>
              <a:blip r:embed="rId5"/>
              <a:stretch>
                <a:fillRect/>
              </a:stretch>
            </p:blipFill>
            <p:spPr>
              <a:xfrm>
                <a:off x="9649097" y="5878735"/>
                <a:ext cx="2229395" cy="863082"/>
              </a:xfrm>
              <a:prstGeom prst="rect">
                <a:avLst/>
              </a:prstGeom>
            </p:spPr>
          </p:pic>
        </p:grpSp>
        <p:sp>
          <p:nvSpPr>
            <p:cNvPr id="9" name="Rettangolo 8">
              <a:extLst>
                <a:ext uri="{FF2B5EF4-FFF2-40B4-BE49-F238E27FC236}">
                  <a16:creationId xmlns:a16="http://schemas.microsoft.com/office/drawing/2014/main" id="{600ECF4C-B444-FC63-9DF5-C20737DA9699}"/>
                </a:ext>
              </a:extLst>
            </p:cNvPr>
            <p:cNvSpPr/>
            <p:nvPr/>
          </p:nvSpPr>
          <p:spPr>
            <a:xfrm>
              <a:off x="0" y="253497"/>
              <a:ext cx="12192000" cy="52510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1" name="CasellaDiTesto 10">
            <a:extLst>
              <a:ext uri="{FF2B5EF4-FFF2-40B4-BE49-F238E27FC236}">
                <a16:creationId xmlns:a16="http://schemas.microsoft.com/office/drawing/2014/main" id="{69FD2022-6F2A-78FC-1E09-EC8E44A3644B}"/>
              </a:ext>
            </a:extLst>
          </p:cNvPr>
          <p:cNvSpPr txBox="1"/>
          <p:nvPr/>
        </p:nvSpPr>
        <p:spPr>
          <a:xfrm>
            <a:off x="-1653702" y="1538748"/>
            <a:ext cx="12192000" cy="769441"/>
          </a:xfrm>
          <a:prstGeom prst="rect">
            <a:avLst/>
          </a:prstGeom>
          <a:noFill/>
        </p:spPr>
        <p:txBody>
          <a:bodyPr wrap="square">
            <a:spAutoFit/>
          </a:bodyPr>
          <a:lstStyle/>
          <a:p>
            <a:pPr algn="ctr"/>
            <a:r>
              <a:rPr lang="en-US" sz="4400" b="1" i="1" dirty="0">
                <a:solidFill>
                  <a:srgbClr val="07147A"/>
                </a:solidFill>
                <a:latin typeface="Century Gothic" panose="020B0502020202020204" pitchFamily="34" charset="0"/>
              </a:rPr>
              <a:t>… you need to</a:t>
            </a:r>
          </a:p>
        </p:txBody>
      </p:sp>
      <p:sp>
        <p:nvSpPr>
          <p:cNvPr id="12" name="CasellaDiTesto 11">
            <a:extLst>
              <a:ext uri="{FF2B5EF4-FFF2-40B4-BE49-F238E27FC236}">
                <a16:creationId xmlns:a16="http://schemas.microsoft.com/office/drawing/2014/main" id="{A0A0D927-70E9-B818-49BF-BE207F5B3246}"/>
              </a:ext>
            </a:extLst>
          </p:cNvPr>
          <p:cNvSpPr txBox="1"/>
          <p:nvPr/>
        </p:nvSpPr>
        <p:spPr>
          <a:xfrm>
            <a:off x="3046365" y="3629016"/>
            <a:ext cx="3367343" cy="400110"/>
          </a:xfrm>
          <a:prstGeom prst="rect">
            <a:avLst/>
          </a:prstGeom>
          <a:noFill/>
        </p:spPr>
        <p:txBody>
          <a:bodyPr wrap="square">
            <a:spAutoFit/>
          </a:bodyPr>
          <a:lstStyle/>
          <a:p>
            <a:pPr algn="ctr"/>
            <a:r>
              <a:rPr lang="en-US" sz="2000" b="1" i="1" dirty="0">
                <a:solidFill>
                  <a:srgbClr val="07147A"/>
                </a:solidFill>
                <a:latin typeface="Century Gothic" panose="020B0502020202020204" pitchFamily="34" charset="0"/>
              </a:rPr>
              <a:t>Follow us on </a:t>
            </a:r>
          </a:p>
        </p:txBody>
      </p:sp>
      <p:grpSp>
        <p:nvGrpSpPr>
          <p:cNvPr id="13" name="Gruppo 12">
            <a:extLst>
              <a:ext uri="{FF2B5EF4-FFF2-40B4-BE49-F238E27FC236}">
                <a16:creationId xmlns:a16="http://schemas.microsoft.com/office/drawing/2014/main" id="{90427331-5B81-14AF-BA60-584A5F267E7A}"/>
              </a:ext>
            </a:extLst>
          </p:cNvPr>
          <p:cNvGrpSpPr/>
          <p:nvPr/>
        </p:nvGrpSpPr>
        <p:grpSpPr>
          <a:xfrm>
            <a:off x="5830119" y="3629016"/>
            <a:ext cx="1955861" cy="400110"/>
            <a:chOff x="5775798" y="3551063"/>
            <a:chExt cx="2127485" cy="461665"/>
          </a:xfrm>
        </p:grpSpPr>
        <p:pic>
          <p:nvPicPr>
            <p:cNvPr id="14" name="Immagine 13">
              <a:extLst>
                <a:ext uri="{FF2B5EF4-FFF2-40B4-BE49-F238E27FC236}">
                  <a16:creationId xmlns:a16="http://schemas.microsoft.com/office/drawing/2014/main" id="{0A4B02D5-AF3D-FFE0-D85F-DDF6789FB1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75798" y="3593010"/>
              <a:ext cx="381197" cy="353304"/>
            </a:xfrm>
            <a:prstGeom prst="rect">
              <a:avLst/>
            </a:prstGeom>
            <a:noFill/>
            <a:ln>
              <a:noFill/>
            </a:ln>
          </p:spPr>
        </p:pic>
        <p:pic>
          <p:nvPicPr>
            <p:cNvPr id="15" name="Immagine 14">
              <a:extLst>
                <a:ext uri="{FF2B5EF4-FFF2-40B4-BE49-F238E27FC236}">
                  <a16:creationId xmlns:a16="http://schemas.microsoft.com/office/drawing/2014/main" id="{52E77DD9-E136-65E6-6007-609A74C4CE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9382" y="3551063"/>
              <a:ext cx="461665" cy="461665"/>
            </a:xfrm>
            <a:prstGeom prst="rect">
              <a:avLst/>
            </a:prstGeom>
          </p:spPr>
        </p:pic>
        <p:pic>
          <p:nvPicPr>
            <p:cNvPr id="16" name="Immagine 15" descr="Immagine correlata">
              <a:extLst>
                <a:ext uri="{FF2B5EF4-FFF2-40B4-BE49-F238E27FC236}">
                  <a16:creationId xmlns:a16="http://schemas.microsoft.com/office/drawing/2014/main" id="{59AA7892-040F-2351-4070-E8C0F72F4AE9}"/>
                </a:ext>
              </a:extLst>
            </p:cNvPr>
            <p:cNvPicPr>
              <a:picLocks noChangeAspect="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6838794" y="3573754"/>
              <a:ext cx="559235" cy="372560"/>
            </a:xfrm>
            <a:prstGeom prst="rect">
              <a:avLst/>
            </a:prstGeom>
            <a:noFill/>
            <a:ln>
              <a:noFill/>
            </a:ln>
          </p:spPr>
        </p:pic>
        <p:pic>
          <p:nvPicPr>
            <p:cNvPr id="17" name="Immagine 16">
              <a:extLst>
                <a:ext uri="{FF2B5EF4-FFF2-40B4-BE49-F238E27FC236}">
                  <a16:creationId xmlns:a16="http://schemas.microsoft.com/office/drawing/2014/main" id="{ED29828D-F661-593D-562E-A4BD1347926A}"/>
                </a:ext>
              </a:extLst>
            </p:cNvPr>
            <p:cNvPicPr>
              <a:picLocks noChangeAspect="1"/>
            </p:cNvPicPr>
            <p:nvPr/>
          </p:nvPicPr>
          <p:blipFill rotWithShape="1">
            <a:blip r:embed="rId10"/>
            <a:srcRect l="17974" r="17475"/>
            <a:stretch/>
          </p:blipFill>
          <p:spPr>
            <a:xfrm>
              <a:off x="7540416" y="3583742"/>
              <a:ext cx="362867" cy="321802"/>
            </a:xfrm>
            <a:prstGeom prst="rect">
              <a:avLst/>
            </a:prstGeom>
          </p:spPr>
        </p:pic>
      </p:grpSp>
      <p:sp>
        <p:nvSpPr>
          <p:cNvPr id="18" name="CasellaDiTesto 17">
            <a:extLst>
              <a:ext uri="{FF2B5EF4-FFF2-40B4-BE49-F238E27FC236}">
                <a16:creationId xmlns:a16="http://schemas.microsoft.com/office/drawing/2014/main" id="{94C2A592-BE72-D2D0-3EB2-9C05097F6B17}"/>
              </a:ext>
            </a:extLst>
          </p:cNvPr>
          <p:cNvSpPr txBox="1"/>
          <p:nvPr/>
        </p:nvSpPr>
        <p:spPr>
          <a:xfrm>
            <a:off x="17794" y="4288236"/>
            <a:ext cx="12192000" cy="400110"/>
          </a:xfrm>
          <a:prstGeom prst="rect">
            <a:avLst/>
          </a:prstGeom>
          <a:noFill/>
        </p:spPr>
        <p:txBody>
          <a:bodyPr wrap="square">
            <a:spAutoFit/>
          </a:bodyPr>
          <a:lstStyle/>
          <a:p>
            <a:pPr algn="ctr"/>
            <a:r>
              <a:rPr lang="en-US" sz="2000" b="1" i="1" dirty="0">
                <a:solidFill>
                  <a:srgbClr val="07147A"/>
                </a:solidFill>
                <a:latin typeface="Century Gothic" panose="020B0502020202020204" pitchFamily="34" charset="0"/>
              </a:rPr>
              <a:t>Subscribe to our bulletin and to our “News from the Regions” </a:t>
            </a:r>
          </a:p>
        </p:txBody>
      </p:sp>
      <p:sp>
        <p:nvSpPr>
          <p:cNvPr id="19" name="CasellaDiTesto 18">
            <a:extLst>
              <a:ext uri="{FF2B5EF4-FFF2-40B4-BE49-F238E27FC236}">
                <a16:creationId xmlns:a16="http://schemas.microsoft.com/office/drawing/2014/main" id="{25A5CF7E-3234-9491-C296-86211A21635B}"/>
              </a:ext>
            </a:extLst>
          </p:cNvPr>
          <p:cNvSpPr txBox="1"/>
          <p:nvPr/>
        </p:nvSpPr>
        <p:spPr>
          <a:xfrm>
            <a:off x="0" y="3945685"/>
            <a:ext cx="12192000" cy="400110"/>
          </a:xfrm>
          <a:prstGeom prst="rect">
            <a:avLst/>
          </a:prstGeom>
          <a:noFill/>
        </p:spPr>
        <p:txBody>
          <a:bodyPr wrap="square">
            <a:spAutoFit/>
          </a:bodyPr>
          <a:lstStyle/>
          <a:p>
            <a:pPr algn="ctr"/>
            <a:r>
              <a:rPr lang="en-US" sz="2000" b="1" i="1" dirty="0">
                <a:solidFill>
                  <a:srgbClr val="07147A"/>
                </a:solidFill>
                <a:latin typeface="Century Gothic" panose="020B0502020202020204" pitchFamily="34" charset="0"/>
              </a:rPr>
              <a:t>Visit our </a:t>
            </a:r>
            <a:r>
              <a:rPr lang="en-US" sz="2000" b="1" i="1" dirty="0">
                <a:solidFill>
                  <a:srgbClr val="07147A"/>
                </a:solidFill>
                <a:latin typeface="Century Gothic" panose="020B0502020202020204" pitchFamily="34" charset="0"/>
                <a:hlinkClick r:id="rId11">
                  <a:extLst>
                    <a:ext uri="{A12FA001-AC4F-418D-AE19-62706E023703}">
                      <ahyp:hlinkClr xmlns:ahyp="http://schemas.microsoft.com/office/drawing/2018/hyperlinkcolor" val="tx"/>
                    </a:ext>
                  </a:extLst>
                </a:hlinkClick>
              </a:rPr>
              <a:t>website</a:t>
            </a:r>
            <a:r>
              <a:rPr lang="en-US" sz="2000" b="1" i="1" dirty="0">
                <a:solidFill>
                  <a:srgbClr val="07147A"/>
                </a:solidFill>
                <a:latin typeface="Century Gothic" panose="020B0502020202020204" pitchFamily="34" charset="0"/>
              </a:rPr>
              <a:t>, check our library and take a tour in our exhibition of projects </a:t>
            </a:r>
          </a:p>
        </p:txBody>
      </p:sp>
      <p:sp>
        <p:nvSpPr>
          <p:cNvPr id="20" name="CasellaDiTesto 19">
            <a:extLst>
              <a:ext uri="{FF2B5EF4-FFF2-40B4-BE49-F238E27FC236}">
                <a16:creationId xmlns:a16="http://schemas.microsoft.com/office/drawing/2014/main" id="{21DC0E63-3A74-3C1B-DA4E-F9F07808D5DD}"/>
              </a:ext>
            </a:extLst>
          </p:cNvPr>
          <p:cNvSpPr txBox="1"/>
          <p:nvPr/>
        </p:nvSpPr>
        <p:spPr>
          <a:xfrm>
            <a:off x="312" y="3073270"/>
            <a:ext cx="12192000" cy="523220"/>
          </a:xfrm>
          <a:prstGeom prst="rect">
            <a:avLst/>
          </a:prstGeom>
          <a:noFill/>
        </p:spPr>
        <p:txBody>
          <a:bodyPr wrap="square">
            <a:spAutoFit/>
          </a:bodyPr>
          <a:lstStyle/>
          <a:p>
            <a:pPr algn="ctr"/>
            <a:r>
              <a:rPr lang="en-US" sz="2800" b="1" i="1" dirty="0">
                <a:solidFill>
                  <a:srgbClr val="751D70"/>
                </a:solidFill>
                <a:latin typeface="Century Gothic" panose="020B0502020202020204" pitchFamily="34" charset="0"/>
              </a:rPr>
              <a:t>Remember to:</a:t>
            </a:r>
          </a:p>
        </p:txBody>
      </p:sp>
      <p:sp>
        <p:nvSpPr>
          <p:cNvPr id="21" name="CasellaDiTesto 20">
            <a:extLst>
              <a:ext uri="{FF2B5EF4-FFF2-40B4-BE49-F238E27FC236}">
                <a16:creationId xmlns:a16="http://schemas.microsoft.com/office/drawing/2014/main" id="{CD4F44BF-D9CC-F87A-BEF8-82B2E36D52E0}"/>
              </a:ext>
            </a:extLst>
          </p:cNvPr>
          <p:cNvSpPr txBox="1"/>
          <p:nvPr/>
        </p:nvSpPr>
        <p:spPr>
          <a:xfrm>
            <a:off x="17794" y="4770186"/>
            <a:ext cx="12192000" cy="584775"/>
          </a:xfrm>
          <a:prstGeom prst="rect">
            <a:avLst/>
          </a:prstGeom>
          <a:noFill/>
        </p:spPr>
        <p:txBody>
          <a:bodyPr wrap="square">
            <a:spAutoFit/>
          </a:bodyPr>
          <a:lstStyle/>
          <a:p>
            <a:pPr algn="ctr"/>
            <a:r>
              <a:rPr lang="en-US" sz="3200" b="1" i="1" dirty="0">
                <a:solidFill>
                  <a:srgbClr val="751D70"/>
                </a:solidFill>
                <a:latin typeface="Century Gothic" panose="020B0502020202020204" pitchFamily="34" charset="0"/>
              </a:rPr>
              <a:t>Because </a:t>
            </a:r>
            <a:r>
              <a:rPr lang="en-US" sz="3200" b="1" i="1" dirty="0" err="1">
                <a:solidFill>
                  <a:srgbClr val="751D70"/>
                </a:solidFill>
                <a:latin typeface="Century Gothic" panose="020B0502020202020204" pitchFamily="34" charset="0"/>
              </a:rPr>
              <a:t>neighbours</a:t>
            </a:r>
            <a:r>
              <a:rPr lang="en-US" sz="3200" b="1" i="1" dirty="0">
                <a:solidFill>
                  <a:srgbClr val="751D70"/>
                </a:solidFill>
                <a:latin typeface="Century Gothic" panose="020B0502020202020204" pitchFamily="34" charset="0"/>
              </a:rPr>
              <a:t> matter!</a:t>
            </a:r>
          </a:p>
        </p:txBody>
      </p:sp>
      <p:pic>
        <p:nvPicPr>
          <p:cNvPr id="25" name="Imatge 24" descr="Imatge que conté negre, foscor&#10;&#10;Descripció generada automàticament">
            <a:extLst>
              <a:ext uri="{FF2B5EF4-FFF2-40B4-BE49-F238E27FC236}">
                <a16:creationId xmlns:a16="http://schemas.microsoft.com/office/drawing/2014/main" id="{B637B43F-CE14-4CB2-4961-340BAC311FB7}"/>
              </a:ext>
            </a:extLst>
          </p:cNvPr>
          <p:cNvPicPr>
            <a:picLocks noChangeAspect="1"/>
          </p:cNvPicPr>
          <p:nvPr/>
        </p:nvPicPr>
        <p:blipFill>
          <a:blip r:embed="rId2"/>
          <a:stretch>
            <a:fillRect/>
          </a:stretch>
        </p:blipFill>
        <p:spPr>
          <a:xfrm>
            <a:off x="6735889" y="748553"/>
            <a:ext cx="2039266" cy="2039266"/>
          </a:xfrm>
          <a:prstGeom prst="rect">
            <a:avLst/>
          </a:prstGeom>
        </p:spPr>
      </p:pic>
    </p:spTree>
    <p:extLst>
      <p:ext uri="{BB962C8B-B14F-4D97-AF65-F5344CB8AC3E}">
        <p14:creationId xmlns:p14="http://schemas.microsoft.com/office/powerpoint/2010/main" val="29164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7F0AA-A28B-FA69-F69D-DD6C5C11A22F}"/>
            </a:ext>
          </a:extLst>
        </p:cNvPr>
        <p:cNvGrpSpPr/>
        <p:nvPr/>
      </p:nvGrpSpPr>
      <p:grpSpPr>
        <a:xfrm>
          <a:off x="0" y="0"/>
          <a:ext cx="0" cy="0"/>
          <a:chOff x="0" y="0"/>
          <a:chExt cx="0" cy="0"/>
        </a:xfrm>
      </p:grpSpPr>
      <p:pic>
        <p:nvPicPr>
          <p:cNvPr id="3" name="Immagine 7">
            <a:extLst>
              <a:ext uri="{FF2B5EF4-FFF2-40B4-BE49-F238E27FC236}">
                <a16:creationId xmlns:a16="http://schemas.microsoft.com/office/drawing/2014/main" id="{088014D8-E5C0-77FD-C126-0383052FD05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19" name="CasellaDiTesto 18">
            <a:extLst>
              <a:ext uri="{FF2B5EF4-FFF2-40B4-BE49-F238E27FC236}">
                <a16:creationId xmlns:a16="http://schemas.microsoft.com/office/drawing/2014/main" id="{EB94A6E9-13CC-2864-5FE7-36B9C91CAF6B}"/>
              </a:ext>
            </a:extLst>
          </p:cNvPr>
          <p:cNvSpPr txBox="1"/>
          <p:nvPr/>
        </p:nvSpPr>
        <p:spPr>
          <a:xfrm>
            <a:off x="274002" y="1436048"/>
            <a:ext cx="4772131" cy="584775"/>
          </a:xfrm>
          <a:prstGeom prst="rect">
            <a:avLst/>
          </a:prstGeom>
          <a:noFill/>
        </p:spPr>
        <p:txBody>
          <a:bodyPr wrap="square">
            <a:spAutoFit/>
          </a:bodyPr>
          <a:lstStyle/>
          <a:p>
            <a:r>
              <a:rPr lang="en-US" sz="3200" b="1" i="1" dirty="0">
                <a:solidFill>
                  <a:srgbClr val="07147A"/>
                </a:solidFill>
                <a:latin typeface="Century Gothic" panose="020B0502020202020204" pitchFamily="34" charset="0"/>
              </a:rPr>
              <a:t>Civil contracts</a:t>
            </a:r>
            <a:endParaRPr lang="it-IT" sz="3200" b="1" dirty="0">
              <a:solidFill>
                <a:srgbClr val="07147A"/>
              </a:solidFill>
              <a:latin typeface="Century Gothic" panose="020B0502020202020204" pitchFamily="34" charset="0"/>
            </a:endParaRPr>
          </a:p>
        </p:txBody>
      </p:sp>
      <p:sp>
        <p:nvSpPr>
          <p:cNvPr id="4" name="Cuadro de texto 3">
            <a:extLst>
              <a:ext uri="{FF2B5EF4-FFF2-40B4-BE49-F238E27FC236}">
                <a16:creationId xmlns:a16="http://schemas.microsoft.com/office/drawing/2014/main" id="{1FF74D31-DD28-BA4F-3670-D5A70EAFC1B6}"/>
              </a:ext>
            </a:extLst>
          </p:cNvPr>
          <p:cNvSpPr txBox="1">
            <a:spLocks noChangeArrowheads="1"/>
          </p:cNvSpPr>
          <p:nvPr/>
        </p:nvSpPr>
        <p:spPr bwMode="auto">
          <a:xfrm>
            <a:off x="274002" y="4264324"/>
            <a:ext cx="4231737"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2500"/>
              </a:lnSpc>
            </a:pPr>
            <a:r>
              <a:rPr lang="en-US" sz="2150" i="1" dirty="0">
                <a:solidFill>
                  <a:srgbClr val="204290"/>
                </a:solidFill>
                <a:latin typeface="Century Gothic" panose="020B0502020202020204" pitchFamily="34" charset="0"/>
                <a:ea typeface="Calibri" panose="020F0502020204030204" pitchFamily="34" charset="0"/>
                <a:cs typeface="Arial" panose="020B0604020202020204" pitchFamily="34" charset="0"/>
              </a:rPr>
              <a:t>Follow-up event on for Moldovan beneficiaries</a:t>
            </a:r>
            <a:r>
              <a:rPr lang="en-US" sz="2150" i="1" dirty="0">
                <a:solidFill>
                  <a:srgbClr val="204290"/>
                </a:solidFill>
                <a:effectLst/>
                <a:latin typeface="Century Gothic" panose="020B0502020202020204" pitchFamily="34" charset="0"/>
                <a:ea typeface="Calibri" panose="020F0502020204030204" pitchFamily="34" charset="0"/>
                <a:cs typeface="Arial" panose="020B0604020202020204" pitchFamily="34" charset="0"/>
              </a:rPr>
              <a:t> </a:t>
            </a:r>
          </a:p>
          <a:p>
            <a:pPr>
              <a:lnSpc>
                <a:spcPts val="2500"/>
              </a:lnSpc>
            </a:pPr>
            <a:r>
              <a:rPr lang="en-US" sz="2150" i="1" dirty="0">
                <a:solidFill>
                  <a:srgbClr val="204290"/>
                </a:solidFill>
                <a:effectLst/>
                <a:latin typeface="Century Gothic" panose="020B0502020202020204" pitchFamily="34" charset="0"/>
                <a:ea typeface="Calibri" panose="020F0502020204030204" pitchFamily="34" charset="0"/>
                <a:cs typeface="Arial" panose="020B0604020202020204" pitchFamily="34" charset="0"/>
              </a:rPr>
              <a:t>Online, 7 November 2025</a:t>
            </a:r>
            <a:endParaRPr lang="en-PL" sz="11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9337190"/>
      </p:ext>
    </p:extLst>
  </p:cSld>
  <p:clrMapOvr>
    <a:masterClrMapping/>
  </p:clrMapOvr>
  <mc:AlternateContent xmlns:mc="http://schemas.openxmlformats.org/markup-compatibility/2006" xmlns:p14="http://schemas.microsoft.com/office/powerpoint/2010/main">
    <mc:Choice Requires="p14">
      <p:transition spd="slow" p14:dur="2000" advTm="5003"/>
    </mc:Choice>
    <mc:Fallback xmlns="">
      <p:transition spd="slow" advTm="500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25AB-825D-1379-733A-41896E0F42BA}"/>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0BEC0251-0EE2-17FE-ED8D-53330CFF4A0D}"/>
              </a:ext>
            </a:extLst>
          </p:cNvPr>
          <p:cNvSpPr txBox="1"/>
          <p:nvPr/>
        </p:nvSpPr>
        <p:spPr>
          <a:xfrm>
            <a:off x="876668" y="1338099"/>
            <a:ext cx="10355077" cy="3852337"/>
          </a:xfrm>
          <a:prstGeom prst="rect">
            <a:avLst/>
          </a:prstGeom>
          <a:solidFill>
            <a:schemeClr val="bg1"/>
          </a:solidFill>
        </p:spPr>
        <p:txBody>
          <a:bodyPr wrap="square">
            <a:spAutoFit/>
          </a:bodyPr>
          <a:lstStyle/>
          <a:p>
            <a:pPr>
              <a:spcAft>
                <a:spcPts val="1000"/>
              </a:spcAft>
              <a:buClr>
                <a:srgbClr val="751D70"/>
              </a:buClr>
            </a:pPr>
            <a:r>
              <a:rPr lang="en-US" sz="2000" b="1" i="0" dirty="0">
                <a:solidFill>
                  <a:srgbClr val="000000"/>
                </a:solidFill>
                <a:effectLst/>
                <a:latin typeface="Century Gothic" panose="020B0502020202020204" pitchFamily="34" charset="0"/>
              </a:rPr>
              <a:t>Article 39(2) of Interreg Regulation</a:t>
            </a:r>
          </a:p>
          <a:p>
            <a:pPr algn="just">
              <a:buClr>
                <a:srgbClr val="751D70"/>
              </a:buClr>
            </a:pPr>
            <a:r>
              <a:rPr lang="en-US" dirty="0">
                <a:solidFill>
                  <a:srgbClr val="000000"/>
                </a:solidFill>
                <a:latin typeface="Century Gothic" panose="020B0502020202020204" pitchFamily="34" charset="0"/>
              </a:rPr>
              <a:t>“Staff costs shall be limited to the following:</a:t>
            </a:r>
          </a:p>
          <a:p>
            <a:pPr marL="452438" indent="-452438" algn="just">
              <a:buClr>
                <a:srgbClr val="751D70"/>
              </a:buClr>
              <a:buAutoNum type="alphaLcParenBoth"/>
            </a:pPr>
            <a:r>
              <a:rPr lang="en-US" b="1" dirty="0">
                <a:solidFill>
                  <a:srgbClr val="000000"/>
                </a:solidFill>
                <a:latin typeface="Century Gothic" panose="020B0502020202020204" pitchFamily="34" charset="0"/>
              </a:rPr>
              <a:t>salary payments </a:t>
            </a:r>
            <a:r>
              <a:rPr lang="en-US" dirty="0">
                <a:solidFill>
                  <a:srgbClr val="000000"/>
                </a:solidFill>
                <a:latin typeface="Century Gothic" panose="020B0502020202020204" pitchFamily="34" charset="0"/>
              </a:rPr>
              <a:t>related to the activities which the entity would not carry out if the operation concerned was not undertaken, </a:t>
            </a:r>
            <a:r>
              <a:rPr lang="en-US" b="1" dirty="0">
                <a:solidFill>
                  <a:srgbClr val="000000"/>
                </a:solidFill>
                <a:latin typeface="Century Gothic" panose="020B0502020202020204" pitchFamily="34" charset="0"/>
              </a:rPr>
              <a:t>provided for in an employment document</a:t>
            </a:r>
            <a:r>
              <a:rPr lang="en-US" dirty="0">
                <a:solidFill>
                  <a:srgbClr val="000000"/>
                </a:solidFill>
                <a:latin typeface="Century Gothic" panose="020B0502020202020204" pitchFamily="34" charset="0"/>
              </a:rPr>
              <a:t>, either in the form of an employment or work contract or an appointment decision, or by law, and relating to responsibilities specified in the job description of the staff member concerned;</a:t>
            </a:r>
          </a:p>
          <a:p>
            <a:pPr marL="452438" indent="-452438" algn="just">
              <a:buClr>
                <a:srgbClr val="751D70"/>
              </a:buClr>
              <a:buAutoNum type="alphaLcParenBoth"/>
            </a:pPr>
            <a:r>
              <a:rPr lang="en-US" b="1" dirty="0">
                <a:solidFill>
                  <a:srgbClr val="000000"/>
                </a:solidFill>
                <a:latin typeface="Century Gothic" panose="020B0502020202020204" pitchFamily="34" charset="0"/>
              </a:rPr>
              <a:t>any other costs directly linked to salary payments </a:t>
            </a:r>
            <a:r>
              <a:rPr lang="en-US" dirty="0">
                <a:solidFill>
                  <a:srgbClr val="000000"/>
                </a:solidFill>
                <a:latin typeface="Century Gothic" panose="020B0502020202020204" pitchFamily="34" charset="0"/>
              </a:rPr>
              <a:t>incurred and paid by the employer, such as employment taxes and </a:t>
            </a:r>
            <a:r>
              <a:rPr lang="en-US" b="1" dirty="0">
                <a:solidFill>
                  <a:srgbClr val="000000"/>
                </a:solidFill>
                <a:latin typeface="Century Gothic" panose="020B0502020202020204" pitchFamily="34" charset="0"/>
              </a:rPr>
              <a:t>social security </a:t>
            </a:r>
            <a:r>
              <a:rPr lang="en-US" dirty="0">
                <a:solidFill>
                  <a:srgbClr val="000000"/>
                </a:solidFill>
                <a:latin typeface="Century Gothic" panose="020B0502020202020204" pitchFamily="34" charset="0"/>
              </a:rPr>
              <a:t>including pensions […];</a:t>
            </a:r>
          </a:p>
          <a:p>
            <a:pPr marL="452438" indent="-452438" algn="just">
              <a:buClr>
                <a:srgbClr val="751D70"/>
              </a:buClr>
              <a:buAutoNum type="alphaLcParenBoth"/>
            </a:pPr>
            <a:endParaRPr lang="en-US" dirty="0">
              <a:solidFill>
                <a:srgbClr val="000000"/>
              </a:solidFill>
              <a:latin typeface="Century Gothic" panose="020B0502020202020204" pitchFamily="34" charset="0"/>
            </a:endParaRPr>
          </a:p>
          <a:p>
            <a:pPr algn="just">
              <a:buClr>
                <a:srgbClr val="751D70"/>
              </a:buClr>
            </a:pPr>
            <a:r>
              <a:rPr lang="en-US" dirty="0">
                <a:solidFill>
                  <a:srgbClr val="000000"/>
                </a:solidFill>
                <a:latin typeface="Century Gothic" panose="020B0502020202020204" pitchFamily="34" charset="0"/>
              </a:rPr>
              <a:t>[…] </a:t>
            </a:r>
            <a:r>
              <a:rPr lang="en-US" b="1" dirty="0">
                <a:solidFill>
                  <a:srgbClr val="000000"/>
                </a:solidFill>
                <a:latin typeface="Century Gothic" panose="020B0502020202020204" pitchFamily="34" charset="0"/>
              </a:rPr>
              <a:t>payments to natural persons working for an Interreg partner under a contract other than an employment or work contract may be assimilated to salary payments</a:t>
            </a:r>
            <a:r>
              <a:rPr lang="en-US" dirty="0">
                <a:solidFill>
                  <a:srgbClr val="000000"/>
                </a:solidFill>
                <a:latin typeface="Century Gothic" panose="020B0502020202020204" pitchFamily="34" charset="0"/>
              </a:rPr>
              <a:t>, and such a contract shall be considered to be an employment document.</a:t>
            </a:r>
          </a:p>
        </p:txBody>
      </p:sp>
      <p:sp>
        <p:nvSpPr>
          <p:cNvPr id="7" name="Segnaposto testo 2">
            <a:extLst>
              <a:ext uri="{FF2B5EF4-FFF2-40B4-BE49-F238E27FC236}">
                <a16:creationId xmlns:a16="http://schemas.microsoft.com/office/drawing/2014/main" id="{A0A1E963-29C9-AA76-CB66-3212ED080E32}"/>
              </a:ext>
            </a:extLst>
          </p:cNvPr>
          <p:cNvSpPr>
            <a:spLocks noGrp="1"/>
          </p:cNvSpPr>
          <p:nvPr>
            <p:ph type="body" sz="quarter" idx="10"/>
          </p:nvPr>
        </p:nvSpPr>
        <p:spPr>
          <a:xfrm>
            <a:off x="876668" y="436233"/>
            <a:ext cx="8894763" cy="387277"/>
          </a:xfrm>
        </p:spPr>
        <p:txBody>
          <a:bodyPr>
            <a:noAutofit/>
          </a:bodyPr>
          <a:lstStyle/>
          <a:p>
            <a:r>
              <a:rPr lang="it-IT" b="1" dirty="0" err="1">
                <a:latin typeface="Century Gothic" panose="020B0502020202020204" pitchFamily="34" charset="0"/>
              </a:rPr>
              <a:t>Reminder</a:t>
            </a:r>
            <a:r>
              <a:rPr lang="it-IT" b="1" dirty="0">
                <a:latin typeface="Century Gothic" panose="020B0502020202020204" pitchFamily="34" charset="0"/>
              </a:rPr>
              <a:t> of </a:t>
            </a:r>
            <a:r>
              <a:rPr lang="it-IT" b="1" dirty="0" err="1">
                <a:latin typeface="Century Gothic" panose="020B0502020202020204" pitchFamily="34" charset="0"/>
              </a:rPr>
              <a:t>eligibility</a:t>
            </a:r>
            <a:r>
              <a:rPr lang="it-IT" b="1" dirty="0">
                <a:latin typeface="Century Gothic" panose="020B0502020202020204" pitchFamily="34" charset="0"/>
              </a:rPr>
              <a:t> rules for staff</a:t>
            </a:r>
          </a:p>
        </p:txBody>
      </p:sp>
      <p:sp>
        <p:nvSpPr>
          <p:cNvPr id="3" name="Rectangle: cantonades arrodonides 2">
            <a:extLst>
              <a:ext uri="{FF2B5EF4-FFF2-40B4-BE49-F238E27FC236}">
                <a16:creationId xmlns:a16="http://schemas.microsoft.com/office/drawing/2014/main" id="{47D1CD9C-AA4A-6261-CAEE-01DB079E36C7}"/>
              </a:ext>
            </a:extLst>
          </p:cNvPr>
          <p:cNvSpPr/>
          <p:nvPr/>
        </p:nvSpPr>
        <p:spPr>
          <a:xfrm>
            <a:off x="3763478" y="5496025"/>
            <a:ext cx="3984859" cy="673769"/>
          </a:xfrm>
          <a:prstGeom prst="roundRect">
            <a:avLst/>
          </a:prstGeom>
          <a:solidFill>
            <a:srgbClr val="FBE5D6"/>
          </a:solidFill>
          <a:ln w="38100">
            <a:solidFill>
              <a:srgbClr val="751D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751D70"/>
                </a:solidFill>
                <a:latin typeface="Century Gothic" panose="020B0502020202020204" pitchFamily="34" charset="0"/>
              </a:rPr>
              <a:t>May the last paragraph be applied to civil contracts?</a:t>
            </a:r>
          </a:p>
        </p:txBody>
      </p:sp>
    </p:spTree>
    <p:extLst>
      <p:ext uri="{BB962C8B-B14F-4D97-AF65-F5344CB8AC3E}">
        <p14:creationId xmlns:p14="http://schemas.microsoft.com/office/powerpoint/2010/main" val="2905486030"/>
      </p:ext>
    </p:extLst>
  </p:cSld>
  <p:clrMapOvr>
    <a:masterClrMapping/>
  </p:clrMapOvr>
  <mc:AlternateContent xmlns:mc="http://schemas.openxmlformats.org/markup-compatibility/2006" xmlns:p14="http://schemas.microsoft.com/office/powerpoint/2010/main">
    <mc:Choice Requires="p14">
      <p:transition spd="slow" p14:dur="2000" advTm="4794"/>
    </mc:Choice>
    <mc:Fallback xmlns="">
      <p:transition spd="slow" advTm="4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4EE384D-BB0D-91DA-EE0E-4453F89A963E}"/>
              </a:ext>
            </a:extLst>
          </p:cNvPr>
          <p:cNvSpPr txBox="1"/>
          <p:nvPr/>
        </p:nvSpPr>
        <p:spPr>
          <a:xfrm>
            <a:off x="5731107" y="1136223"/>
            <a:ext cx="5731598" cy="4832092"/>
          </a:xfrm>
          <a:prstGeom prst="rect">
            <a:avLst/>
          </a:prstGeom>
          <a:solidFill>
            <a:schemeClr val="bg1"/>
          </a:solidFill>
        </p:spPr>
        <p:txBody>
          <a:bodyPr wrap="square">
            <a:spAutoFit/>
          </a:bodyPr>
          <a:lstStyle/>
          <a:p>
            <a:pPr marL="742950" indent="-742950">
              <a:buClr>
                <a:srgbClr val="751D70"/>
              </a:buClr>
              <a:buFont typeface="Arial" panose="020B0604020202020204" pitchFamily="34" charset="0"/>
              <a:buChar char="•"/>
            </a:pPr>
            <a:r>
              <a:rPr lang="en-US" sz="2800" b="1" i="0" dirty="0">
                <a:solidFill>
                  <a:srgbClr val="000000"/>
                </a:solidFill>
                <a:effectLst/>
                <a:latin typeface="Century Gothic" panose="020B0502020202020204" pitchFamily="34" charset="0"/>
              </a:rPr>
              <a:t>Reminder of procurement rules in Interreg NEXT</a:t>
            </a:r>
          </a:p>
          <a:p>
            <a:pPr marL="742950" indent="-742950">
              <a:buClr>
                <a:srgbClr val="751D70"/>
              </a:buClr>
              <a:buFont typeface="Arial" panose="020B0604020202020204" pitchFamily="34" charset="0"/>
              <a:buChar char="•"/>
            </a:pPr>
            <a:endParaRPr lang="en-US" sz="2800" b="1" dirty="0">
              <a:solidFill>
                <a:srgbClr val="000000"/>
              </a:solidFill>
              <a:latin typeface="Century Gothic" panose="020B0502020202020204" pitchFamily="34" charset="0"/>
            </a:endParaRPr>
          </a:p>
          <a:p>
            <a:pPr marL="742950" indent="-742950">
              <a:buClr>
                <a:srgbClr val="751D70"/>
              </a:buClr>
              <a:buFont typeface="Arial" panose="020B0604020202020204" pitchFamily="34" charset="0"/>
              <a:buChar char="•"/>
            </a:pPr>
            <a:r>
              <a:rPr lang="en-US" sz="2800" b="1" dirty="0">
                <a:solidFill>
                  <a:srgbClr val="000000"/>
                </a:solidFill>
                <a:latin typeface="Century Gothic" panose="020B0502020202020204" pitchFamily="34" charset="0"/>
              </a:rPr>
              <a:t>Civil contracts</a:t>
            </a:r>
            <a:endParaRPr lang="en-US" sz="2800" b="1" i="0" dirty="0">
              <a:solidFill>
                <a:srgbClr val="000000"/>
              </a:solidFill>
              <a:effectLst/>
              <a:latin typeface="Century Gothic" panose="020B0502020202020204" pitchFamily="34" charset="0"/>
            </a:endParaRPr>
          </a:p>
          <a:p>
            <a:pPr marL="742950" indent="-742950">
              <a:buClr>
                <a:srgbClr val="751D70"/>
              </a:buClr>
              <a:buFont typeface="Arial" panose="020B0604020202020204" pitchFamily="34" charset="0"/>
              <a:buChar char="•"/>
            </a:pPr>
            <a:endParaRPr lang="en-US" sz="2800" b="1" i="0" dirty="0">
              <a:solidFill>
                <a:srgbClr val="000000"/>
              </a:solidFill>
              <a:effectLst/>
              <a:latin typeface="Century Gothic" panose="020B0502020202020204" pitchFamily="34" charset="0"/>
            </a:endParaRPr>
          </a:p>
          <a:p>
            <a:pPr marL="742950" indent="-742950">
              <a:buClr>
                <a:srgbClr val="751D70"/>
              </a:buClr>
              <a:buFont typeface="Arial" panose="020B0604020202020204" pitchFamily="34" charset="0"/>
              <a:buChar char="•"/>
            </a:pPr>
            <a:r>
              <a:rPr lang="en-US" sz="2800" b="1" dirty="0">
                <a:solidFill>
                  <a:srgbClr val="000000"/>
                </a:solidFill>
                <a:latin typeface="Century Gothic" panose="020B0502020202020204" pitchFamily="34" charset="0"/>
              </a:rPr>
              <a:t>Feedback from programmes</a:t>
            </a:r>
          </a:p>
          <a:p>
            <a:pPr marL="742950" indent="-742950">
              <a:buClr>
                <a:srgbClr val="751D70"/>
              </a:buClr>
              <a:buFont typeface="Arial" panose="020B0604020202020204" pitchFamily="34" charset="0"/>
              <a:buChar char="•"/>
            </a:pPr>
            <a:endParaRPr lang="en-US" sz="2800" b="1" dirty="0">
              <a:solidFill>
                <a:srgbClr val="000000"/>
              </a:solidFill>
              <a:latin typeface="Century Gothic" panose="020B0502020202020204" pitchFamily="34" charset="0"/>
            </a:endParaRPr>
          </a:p>
          <a:p>
            <a:pPr marL="742950" indent="-742950">
              <a:buClr>
                <a:srgbClr val="751D70"/>
              </a:buClr>
              <a:buFont typeface="Arial" panose="020B0604020202020204" pitchFamily="34" charset="0"/>
              <a:buChar char="•"/>
            </a:pPr>
            <a:r>
              <a:rPr lang="en-US" sz="2800" b="1" dirty="0">
                <a:solidFill>
                  <a:srgbClr val="000000"/>
                </a:solidFill>
                <a:latin typeface="Century Gothic" panose="020B0502020202020204" pitchFamily="34" charset="0"/>
              </a:rPr>
              <a:t>Questions and answers</a:t>
            </a:r>
          </a:p>
          <a:p>
            <a:pPr marL="742950" indent="-742950">
              <a:buClr>
                <a:srgbClr val="751D70"/>
              </a:buClr>
              <a:buFont typeface="Arial" panose="020B0604020202020204" pitchFamily="34" charset="0"/>
              <a:buChar char="•"/>
            </a:pPr>
            <a:endParaRPr lang="en-US" sz="2800" b="1" dirty="0">
              <a:solidFill>
                <a:srgbClr val="000000"/>
              </a:solidFill>
              <a:latin typeface="Century Gothic" panose="020B0502020202020204" pitchFamily="34" charset="0"/>
            </a:endParaRPr>
          </a:p>
          <a:p>
            <a:pPr marL="742950" indent="-742950">
              <a:buClr>
                <a:srgbClr val="751D70"/>
              </a:buClr>
              <a:buFont typeface="Arial" panose="020B0604020202020204" pitchFamily="34" charset="0"/>
              <a:buChar char="•"/>
            </a:pPr>
            <a:r>
              <a:rPr lang="en-US" sz="2800" b="1" dirty="0">
                <a:solidFill>
                  <a:srgbClr val="000000"/>
                </a:solidFill>
                <a:latin typeface="Century Gothic" panose="020B0502020202020204" pitchFamily="34" charset="0"/>
              </a:rPr>
              <a:t>Key takeaways</a:t>
            </a:r>
          </a:p>
        </p:txBody>
      </p:sp>
      <p:pic>
        <p:nvPicPr>
          <p:cNvPr id="5" name="Picture 6">
            <a:extLst>
              <a:ext uri="{FF2B5EF4-FFF2-40B4-BE49-F238E27FC236}">
                <a16:creationId xmlns:a16="http://schemas.microsoft.com/office/drawing/2014/main" id="{EA1CA055-CFB1-BF76-6993-F4A6F4A1CBC4}"/>
              </a:ext>
            </a:extLst>
          </p:cNvPr>
          <p:cNvPicPr>
            <a:picLocks noChangeAspect="1"/>
          </p:cNvPicPr>
          <p:nvPr/>
        </p:nvPicPr>
        <p:blipFill>
          <a:blip r:embed="rId3"/>
          <a:stretch>
            <a:fillRect/>
          </a:stretch>
        </p:blipFill>
        <p:spPr>
          <a:xfrm>
            <a:off x="876668" y="1096007"/>
            <a:ext cx="4854439" cy="4872308"/>
          </a:xfrm>
          <a:prstGeom prst="rect">
            <a:avLst/>
          </a:prstGeom>
        </p:spPr>
      </p:pic>
      <p:sp>
        <p:nvSpPr>
          <p:cNvPr id="7" name="Segnaposto testo 2">
            <a:extLst>
              <a:ext uri="{FF2B5EF4-FFF2-40B4-BE49-F238E27FC236}">
                <a16:creationId xmlns:a16="http://schemas.microsoft.com/office/drawing/2014/main" id="{8BB3A0BB-1BCC-9898-0DF4-3CE122588258}"/>
              </a:ext>
            </a:extLst>
          </p:cNvPr>
          <p:cNvSpPr>
            <a:spLocks noGrp="1"/>
          </p:cNvSpPr>
          <p:nvPr>
            <p:ph type="body" sz="quarter" idx="10"/>
          </p:nvPr>
        </p:nvSpPr>
        <p:spPr>
          <a:xfrm>
            <a:off x="876668" y="436233"/>
            <a:ext cx="8894763" cy="387277"/>
          </a:xfrm>
        </p:spPr>
        <p:txBody>
          <a:bodyPr>
            <a:noAutofit/>
          </a:bodyPr>
          <a:lstStyle/>
          <a:p>
            <a:r>
              <a:rPr lang="it-IT" b="1" dirty="0" err="1">
                <a:latin typeface="Century Gothic" panose="020B0502020202020204" pitchFamily="34" charset="0"/>
              </a:rPr>
              <a:t>Our</a:t>
            </a:r>
            <a:r>
              <a:rPr lang="it-IT" b="1" dirty="0">
                <a:latin typeface="Century Gothic" panose="020B0502020202020204" pitchFamily="34" charset="0"/>
              </a:rPr>
              <a:t> session </a:t>
            </a:r>
            <a:r>
              <a:rPr lang="it-IT" b="1" dirty="0" err="1">
                <a:latin typeface="Century Gothic" panose="020B0502020202020204" pitchFamily="34" charset="0"/>
              </a:rPr>
              <a:t>today</a:t>
            </a:r>
            <a:r>
              <a:rPr lang="it-IT" b="1" dirty="0">
                <a:latin typeface="Century Gothic" panose="020B0502020202020204" pitchFamily="34" charset="0"/>
              </a:rPr>
              <a:t> (9:00 – 11:00 AM)</a:t>
            </a:r>
          </a:p>
        </p:txBody>
      </p:sp>
    </p:spTree>
    <p:extLst>
      <p:ext uri="{BB962C8B-B14F-4D97-AF65-F5344CB8AC3E}">
        <p14:creationId xmlns:p14="http://schemas.microsoft.com/office/powerpoint/2010/main" val="3019806620"/>
      </p:ext>
    </p:extLst>
  </p:cSld>
  <p:clrMapOvr>
    <a:masterClrMapping/>
  </p:clrMapOvr>
  <mc:AlternateContent xmlns:mc="http://schemas.openxmlformats.org/markup-compatibility/2006" xmlns:p14="http://schemas.microsoft.com/office/powerpoint/2010/main">
    <mc:Choice Requires="p14">
      <p:transition spd="slow" p14:dur="2000" advTm="4794"/>
    </mc:Choice>
    <mc:Fallback xmlns="">
      <p:transition spd="slow" advTm="47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75FF-B9EF-C502-A24E-1982E667F5BC}"/>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A637B004-8C00-3EA6-7459-0FE5FFD52330}"/>
              </a:ext>
            </a:extLst>
          </p:cNvPr>
          <p:cNvSpPr txBox="1"/>
          <p:nvPr/>
        </p:nvSpPr>
        <p:spPr>
          <a:xfrm>
            <a:off x="876668" y="1338099"/>
            <a:ext cx="10355077" cy="923330"/>
          </a:xfrm>
          <a:prstGeom prst="rect">
            <a:avLst/>
          </a:prstGeom>
          <a:solidFill>
            <a:schemeClr val="bg1"/>
          </a:solidFill>
        </p:spPr>
        <p:txBody>
          <a:bodyPr wrap="square">
            <a:spAutoFit/>
          </a:bodyPr>
          <a:lstStyle/>
          <a:p>
            <a:pPr algn="just">
              <a:buClr>
                <a:srgbClr val="751D70"/>
              </a:buClr>
            </a:pPr>
            <a:r>
              <a:rPr lang="en-US" dirty="0">
                <a:solidFill>
                  <a:srgbClr val="000000"/>
                </a:solidFill>
                <a:latin typeface="Century Gothic" panose="020B0502020202020204" pitchFamily="34" charset="0"/>
              </a:rPr>
              <a:t>In the Republic of Moldova, the method of contracting a natural person (without entrepreneur status) other than individual employment contract is through a </a:t>
            </a:r>
            <a:r>
              <a:rPr lang="en-US" b="1" dirty="0">
                <a:solidFill>
                  <a:srgbClr val="000000"/>
                </a:solidFill>
                <a:latin typeface="Century Gothic" panose="020B0502020202020204" pitchFamily="34" charset="0"/>
              </a:rPr>
              <a:t>service contract</a:t>
            </a:r>
            <a:r>
              <a:rPr lang="en-US" dirty="0">
                <a:solidFill>
                  <a:srgbClr val="000000"/>
                </a:solidFill>
                <a:latin typeface="Century Gothic" panose="020B0502020202020204" pitchFamily="34" charset="0"/>
              </a:rPr>
              <a:t> concluded in accordance with the Civil Code (“</a:t>
            </a:r>
            <a:r>
              <a:rPr lang="en-US" b="1" dirty="0">
                <a:solidFill>
                  <a:srgbClr val="000000"/>
                </a:solidFill>
                <a:latin typeface="Century Gothic" panose="020B0502020202020204" pitchFamily="34" charset="0"/>
              </a:rPr>
              <a:t>civil contracts</a:t>
            </a:r>
            <a:r>
              <a:rPr lang="en-US" dirty="0">
                <a:solidFill>
                  <a:srgbClr val="000000"/>
                </a:solidFill>
                <a:latin typeface="Century Gothic" panose="020B0502020202020204" pitchFamily="34" charset="0"/>
              </a:rPr>
              <a:t>”).</a:t>
            </a:r>
          </a:p>
        </p:txBody>
      </p:sp>
      <p:sp>
        <p:nvSpPr>
          <p:cNvPr id="7" name="Segnaposto testo 2">
            <a:extLst>
              <a:ext uri="{FF2B5EF4-FFF2-40B4-BE49-F238E27FC236}">
                <a16:creationId xmlns:a16="http://schemas.microsoft.com/office/drawing/2014/main" id="{71FB93BE-60CB-309B-C8EE-DB3566A8EF50}"/>
              </a:ext>
            </a:extLst>
          </p:cNvPr>
          <p:cNvSpPr>
            <a:spLocks noGrp="1"/>
          </p:cNvSpPr>
          <p:nvPr>
            <p:ph type="body" sz="quarter" idx="10"/>
          </p:nvPr>
        </p:nvSpPr>
        <p:spPr>
          <a:xfrm>
            <a:off x="876668" y="436233"/>
            <a:ext cx="8894763" cy="387277"/>
          </a:xfrm>
        </p:spPr>
        <p:txBody>
          <a:bodyPr>
            <a:noAutofit/>
          </a:bodyPr>
          <a:lstStyle/>
          <a:p>
            <a:r>
              <a:rPr lang="it-IT" b="1" dirty="0" err="1">
                <a:latin typeface="Century Gothic" panose="020B0502020202020204" pitchFamily="34" charset="0"/>
              </a:rPr>
              <a:t>Civil</a:t>
            </a:r>
            <a:r>
              <a:rPr lang="it-IT" b="1" dirty="0">
                <a:latin typeface="Century Gothic" panose="020B0502020202020204" pitchFamily="34" charset="0"/>
              </a:rPr>
              <a:t> </a:t>
            </a:r>
            <a:r>
              <a:rPr lang="it-IT" b="1" dirty="0" err="1">
                <a:latin typeface="Century Gothic" panose="020B0502020202020204" pitchFamily="34" charset="0"/>
              </a:rPr>
              <a:t>contracts</a:t>
            </a:r>
            <a:r>
              <a:rPr lang="it-IT" b="1" dirty="0">
                <a:latin typeface="Century Gothic" panose="020B0502020202020204" pitchFamily="34" charset="0"/>
              </a:rPr>
              <a:t> in the Republic of Moldova</a:t>
            </a:r>
          </a:p>
        </p:txBody>
      </p:sp>
      <p:sp>
        <p:nvSpPr>
          <p:cNvPr id="3" name="Rectangle: cantonades arrodonides 2">
            <a:extLst>
              <a:ext uri="{FF2B5EF4-FFF2-40B4-BE49-F238E27FC236}">
                <a16:creationId xmlns:a16="http://schemas.microsoft.com/office/drawing/2014/main" id="{094C4750-E5CD-BF03-9A2B-6386242762F3}"/>
              </a:ext>
            </a:extLst>
          </p:cNvPr>
          <p:cNvSpPr/>
          <p:nvPr/>
        </p:nvSpPr>
        <p:spPr>
          <a:xfrm>
            <a:off x="952901" y="2573888"/>
            <a:ext cx="10278844" cy="673769"/>
          </a:xfrm>
          <a:prstGeom prst="roundRect">
            <a:avLst/>
          </a:prstGeom>
          <a:solidFill>
            <a:srgbClr val="FBE5D6"/>
          </a:solidFill>
          <a:ln w="38100">
            <a:solidFill>
              <a:srgbClr val="751D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751D70"/>
                </a:solidFill>
                <a:latin typeface="Century Gothic" panose="020B0502020202020204" pitchFamily="34" charset="0"/>
              </a:rPr>
              <a:t>The use of the civil code for a </a:t>
            </a:r>
            <a:r>
              <a:rPr lang="en-GB" b="1" dirty="0">
                <a:solidFill>
                  <a:srgbClr val="751D70"/>
                </a:solidFill>
                <a:latin typeface="Century Gothic" panose="020B0502020202020204" pitchFamily="34" charset="0"/>
              </a:rPr>
              <a:t>service contract </a:t>
            </a:r>
            <a:r>
              <a:rPr lang="en-GB" dirty="0">
                <a:solidFill>
                  <a:srgbClr val="751D70"/>
                </a:solidFill>
                <a:latin typeface="Century Gothic" panose="020B0502020202020204" pitchFamily="34" charset="0"/>
              </a:rPr>
              <a:t>does not preclude the need for a </a:t>
            </a:r>
            <a:r>
              <a:rPr lang="en-GB" b="1" dirty="0">
                <a:solidFill>
                  <a:srgbClr val="751D70"/>
                </a:solidFill>
                <a:latin typeface="Century Gothic" panose="020B0502020202020204" pitchFamily="34" charset="0"/>
              </a:rPr>
              <a:t>procurement procedure </a:t>
            </a:r>
            <a:r>
              <a:rPr lang="en-GB" dirty="0">
                <a:solidFill>
                  <a:srgbClr val="751D70"/>
                </a:solidFill>
                <a:latin typeface="Century Gothic" panose="020B0502020202020204" pitchFamily="34" charset="0"/>
              </a:rPr>
              <a:t>following Annex II of the Financing Agreement </a:t>
            </a:r>
          </a:p>
        </p:txBody>
      </p:sp>
      <p:sp>
        <p:nvSpPr>
          <p:cNvPr id="2" name="Rectangle: cantonades arrodonides 1">
            <a:extLst>
              <a:ext uri="{FF2B5EF4-FFF2-40B4-BE49-F238E27FC236}">
                <a16:creationId xmlns:a16="http://schemas.microsoft.com/office/drawing/2014/main" id="{EFC1177B-EA0F-56DF-9CC4-E33A20DDE1AD}"/>
              </a:ext>
            </a:extLst>
          </p:cNvPr>
          <p:cNvSpPr/>
          <p:nvPr/>
        </p:nvSpPr>
        <p:spPr>
          <a:xfrm>
            <a:off x="952901" y="3560116"/>
            <a:ext cx="10278844" cy="1060010"/>
          </a:xfrm>
          <a:prstGeom prst="roundRect">
            <a:avLst/>
          </a:prstGeom>
          <a:solidFill>
            <a:srgbClr val="FBE5D6"/>
          </a:solidFill>
          <a:ln w="38100">
            <a:solidFill>
              <a:srgbClr val="751D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751D70"/>
                </a:solidFill>
                <a:latin typeface="Century Gothic" panose="020B0502020202020204" pitchFamily="34" charset="0"/>
              </a:rPr>
              <a:t>Only the cost of project staff contracted after a </a:t>
            </a:r>
            <a:r>
              <a:rPr lang="en-GB" b="1" dirty="0">
                <a:solidFill>
                  <a:srgbClr val="751D70"/>
                </a:solidFill>
                <a:latin typeface="Century Gothic" panose="020B0502020202020204" pitchFamily="34" charset="0"/>
              </a:rPr>
              <a:t>recruitment procedure </a:t>
            </a:r>
            <a:r>
              <a:rPr lang="en-GB" dirty="0">
                <a:solidFill>
                  <a:srgbClr val="751D70"/>
                </a:solidFill>
                <a:latin typeface="Century Gothic" panose="020B0502020202020204" pitchFamily="34" charset="0"/>
              </a:rPr>
              <a:t>can be allocated to the “staff” category. Any service contract, must be allocated to “external services and expertise”.</a:t>
            </a:r>
          </a:p>
        </p:txBody>
      </p:sp>
      <p:sp>
        <p:nvSpPr>
          <p:cNvPr id="5" name="Rectangle: cantonades arrodonides 4">
            <a:extLst>
              <a:ext uri="{FF2B5EF4-FFF2-40B4-BE49-F238E27FC236}">
                <a16:creationId xmlns:a16="http://schemas.microsoft.com/office/drawing/2014/main" id="{309A8E66-A61F-43CF-010E-A94E8B34D6E0}"/>
              </a:ext>
            </a:extLst>
          </p:cNvPr>
          <p:cNvSpPr/>
          <p:nvPr/>
        </p:nvSpPr>
        <p:spPr>
          <a:xfrm>
            <a:off x="952901" y="4932585"/>
            <a:ext cx="10278844" cy="1060010"/>
          </a:xfrm>
          <a:prstGeom prst="roundRect">
            <a:avLst/>
          </a:prstGeom>
          <a:solidFill>
            <a:srgbClr val="FBE5D6"/>
          </a:solidFill>
          <a:ln w="38100">
            <a:solidFill>
              <a:srgbClr val="751D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751D70"/>
                </a:solidFill>
                <a:latin typeface="Century Gothic" panose="020B0502020202020204" pitchFamily="34" charset="0"/>
              </a:rPr>
              <a:t>An </a:t>
            </a:r>
            <a:r>
              <a:rPr lang="en-GB" b="1" dirty="0">
                <a:solidFill>
                  <a:srgbClr val="751D70"/>
                </a:solidFill>
                <a:latin typeface="Century Gothic" panose="020B0502020202020204" pitchFamily="34" charset="0"/>
              </a:rPr>
              <a:t>example</a:t>
            </a:r>
            <a:r>
              <a:rPr lang="en-GB" dirty="0">
                <a:solidFill>
                  <a:srgbClr val="751D70"/>
                </a:solidFill>
                <a:latin typeface="Century Gothic" panose="020B0502020202020204" pitchFamily="34" charset="0"/>
              </a:rPr>
              <a:t> of non-employment contracts assimilated and allocated to “staff” category is the case of </a:t>
            </a:r>
            <a:r>
              <a:rPr lang="en-GB" b="1" dirty="0">
                <a:solidFill>
                  <a:srgbClr val="751D70"/>
                </a:solidFill>
                <a:latin typeface="Century Gothic" panose="020B0502020202020204" pitchFamily="34" charset="0"/>
              </a:rPr>
              <a:t>civil servants</a:t>
            </a:r>
            <a:r>
              <a:rPr lang="en-GB" dirty="0">
                <a:solidFill>
                  <a:srgbClr val="751D70"/>
                </a:solidFill>
                <a:latin typeface="Century Gothic" panose="020B0502020202020204" pitchFamily="34" charset="0"/>
              </a:rPr>
              <a:t>. </a:t>
            </a:r>
          </a:p>
        </p:txBody>
      </p:sp>
    </p:spTree>
    <p:extLst>
      <p:ext uri="{BB962C8B-B14F-4D97-AF65-F5344CB8AC3E}">
        <p14:creationId xmlns:p14="http://schemas.microsoft.com/office/powerpoint/2010/main" val="1123852698"/>
      </p:ext>
    </p:extLst>
  </p:cSld>
  <p:clrMapOvr>
    <a:masterClrMapping/>
  </p:clrMapOvr>
  <mc:AlternateContent xmlns:mc="http://schemas.openxmlformats.org/markup-compatibility/2006" xmlns:p14="http://schemas.microsoft.com/office/powerpoint/2010/main">
    <mc:Choice Requires="p14">
      <p:transition spd="slow" p14:dur="2000" advTm="4794"/>
    </mc:Choice>
    <mc:Fallback xmlns="">
      <p:transition spd="slow" advTm="479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7CDB-6F8C-E6B9-D713-F908AC330263}"/>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C3DFF756-7369-A254-F5EA-A858D6662BCE}"/>
              </a:ext>
            </a:extLst>
          </p:cNvPr>
          <p:cNvSpPr txBox="1"/>
          <p:nvPr/>
        </p:nvSpPr>
        <p:spPr>
          <a:xfrm>
            <a:off x="876666" y="1617231"/>
            <a:ext cx="10355077" cy="1200329"/>
          </a:xfrm>
          <a:prstGeom prst="rect">
            <a:avLst/>
          </a:prstGeom>
          <a:solidFill>
            <a:schemeClr val="bg1"/>
          </a:solidFill>
        </p:spPr>
        <p:txBody>
          <a:bodyPr wrap="square">
            <a:spAutoFit/>
          </a:bodyPr>
          <a:lstStyle/>
          <a:p>
            <a:pPr algn="just">
              <a:buClr>
                <a:srgbClr val="751D70"/>
              </a:buClr>
            </a:pPr>
            <a:r>
              <a:rPr lang="en-US" sz="2400" dirty="0">
                <a:solidFill>
                  <a:srgbClr val="000000"/>
                </a:solidFill>
                <a:latin typeface="Century Gothic" panose="020B0502020202020204" pitchFamily="34" charset="0"/>
              </a:rPr>
              <a:t>In summary, may </a:t>
            </a:r>
            <a:r>
              <a:rPr lang="en-US" sz="2400" b="1" dirty="0">
                <a:solidFill>
                  <a:srgbClr val="000000"/>
                </a:solidFill>
                <a:latin typeface="Century Gothic" panose="020B0502020202020204" pitchFamily="34" charset="0"/>
              </a:rPr>
              <a:t>civil contracts</a:t>
            </a:r>
            <a:r>
              <a:rPr lang="en-US" sz="2400" dirty="0">
                <a:solidFill>
                  <a:srgbClr val="000000"/>
                </a:solidFill>
                <a:latin typeface="Century Gothic" panose="020B0502020202020204" pitchFamily="34" charset="0"/>
              </a:rPr>
              <a:t> be allocated to the category “staff” in the Black Sea Basin and Romania-Republic of Moldova programmes?</a:t>
            </a:r>
          </a:p>
        </p:txBody>
      </p:sp>
      <p:sp>
        <p:nvSpPr>
          <p:cNvPr id="7" name="Segnaposto testo 2">
            <a:extLst>
              <a:ext uri="{FF2B5EF4-FFF2-40B4-BE49-F238E27FC236}">
                <a16:creationId xmlns:a16="http://schemas.microsoft.com/office/drawing/2014/main" id="{C9872FCD-3588-E925-D592-6383825D3600}"/>
              </a:ext>
            </a:extLst>
          </p:cNvPr>
          <p:cNvSpPr>
            <a:spLocks noGrp="1"/>
          </p:cNvSpPr>
          <p:nvPr>
            <p:ph type="body" sz="quarter" idx="10"/>
          </p:nvPr>
        </p:nvSpPr>
        <p:spPr>
          <a:xfrm>
            <a:off x="876668" y="436233"/>
            <a:ext cx="8894763" cy="387277"/>
          </a:xfrm>
        </p:spPr>
        <p:txBody>
          <a:bodyPr>
            <a:noAutofit/>
          </a:bodyPr>
          <a:lstStyle/>
          <a:p>
            <a:r>
              <a:rPr lang="it-IT" b="1" dirty="0" err="1">
                <a:latin typeface="Century Gothic" panose="020B0502020202020204" pitchFamily="34" charset="0"/>
              </a:rPr>
              <a:t>Civil</a:t>
            </a:r>
            <a:r>
              <a:rPr lang="it-IT" b="1" dirty="0">
                <a:latin typeface="Century Gothic" panose="020B0502020202020204" pitchFamily="34" charset="0"/>
              </a:rPr>
              <a:t> </a:t>
            </a:r>
            <a:r>
              <a:rPr lang="it-IT" b="1" dirty="0" err="1">
                <a:latin typeface="Century Gothic" panose="020B0502020202020204" pitchFamily="34" charset="0"/>
              </a:rPr>
              <a:t>contracts</a:t>
            </a:r>
            <a:r>
              <a:rPr lang="it-IT" b="1" dirty="0">
                <a:latin typeface="Century Gothic" panose="020B0502020202020204" pitchFamily="34" charset="0"/>
              </a:rPr>
              <a:t> in the Republic of Moldova</a:t>
            </a:r>
          </a:p>
        </p:txBody>
      </p:sp>
      <p:sp>
        <p:nvSpPr>
          <p:cNvPr id="6" name="Rectangle 5">
            <a:extLst>
              <a:ext uri="{FF2B5EF4-FFF2-40B4-BE49-F238E27FC236}">
                <a16:creationId xmlns:a16="http://schemas.microsoft.com/office/drawing/2014/main" id="{A777BACE-9A68-0C33-2C14-5004E967F7A0}"/>
              </a:ext>
            </a:extLst>
          </p:cNvPr>
          <p:cNvSpPr/>
          <p:nvPr/>
        </p:nvSpPr>
        <p:spPr>
          <a:xfrm>
            <a:off x="5208459" y="3130963"/>
            <a:ext cx="1691489" cy="1446550"/>
          </a:xfrm>
          <a:prstGeom prst="rect">
            <a:avLst/>
          </a:prstGeom>
          <a:noFill/>
        </p:spPr>
        <p:txBody>
          <a:bodyPr wrap="none" lIns="91440" tIns="45720" rIns="91440" bIns="45720">
            <a:spAutoFit/>
          </a:bodyPr>
          <a:lstStyle/>
          <a:p>
            <a:pPr algn="ctr"/>
            <a:r>
              <a:rPr lang="ca-ES" sz="8800" b="1" cap="none" spc="0" dirty="0">
                <a:ln w="9525">
                  <a:solidFill>
                    <a:schemeClr val="bg1"/>
                  </a:solidFill>
                  <a:prstDash val="solid"/>
                </a:ln>
                <a:solidFill>
                  <a:srgbClr val="751D70"/>
                </a:solidFill>
                <a:effectLst>
                  <a:outerShdw blurRad="12700" dist="38100" dir="2700000" algn="tl" rotWithShape="0">
                    <a:schemeClr val="accent5">
                      <a:lumMod val="60000"/>
                      <a:lumOff val="40000"/>
                    </a:schemeClr>
                  </a:outerShdw>
                </a:effectLst>
              </a:rPr>
              <a:t>NO</a:t>
            </a:r>
          </a:p>
        </p:txBody>
      </p:sp>
    </p:spTree>
    <p:extLst>
      <p:ext uri="{BB962C8B-B14F-4D97-AF65-F5344CB8AC3E}">
        <p14:creationId xmlns:p14="http://schemas.microsoft.com/office/powerpoint/2010/main" val="15318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1525633" y="1584112"/>
            <a:ext cx="9330360" cy="4431983"/>
          </a:xfrm>
          <a:prstGeom prst="rect">
            <a:avLst/>
          </a:prstGeom>
          <a:noFill/>
        </p:spPr>
        <p:txBody>
          <a:bodyPr wrap="square" rtlCol="0">
            <a:spAutoFit/>
          </a:bodyPr>
          <a:lstStyle/>
          <a:p>
            <a:pPr algn="ctr"/>
            <a:r>
              <a:rPr lang="ro-RO" sz="3600" b="1" dirty="0">
                <a:solidFill>
                  <a:srgbClr val="002060"/>
                </a:solidFill>
                <a:effectLst>
                  <a:outerShdw blurRad="38100" dist="38100" dir="2700000" algn="tl">
                    <a:srgbClr val="000000">
                      <a:alpha val="43137"/>
                    </a:srgbClr>
                  </a:outerShdw>
                </a:effectLst>
                <a:latin typeface="Trebuchet MS" panose="020B0603020202020204" pitchFamily="34" charset="0"/>
              </a:rPr>
              <a:t>Programul </a:t>
            </a:r>
            <a:r>
              <a:rPr lang="en-GB" sz="3600" b="1" dirty="0">
                <a:solidFill>
                  <a:srgbClr val="002060"/>
                </a:solidFill>
                <a:effectLst>
                  <a:outerShdw blurRad="38100" dist="38100" dir="2700000" algn="tl">
                    <a:srgbClr val="000000">
                      <a:alpha val="43137"/>
                    </a:srgbClr>
                  </a:outerShdw>
                </a:effectLst>
                <a:latin typeface="Trebuchet MS" panose="020B0603020202020204" pitchFamily="34" charset="0"/>
              </a:rPr>
              <a:t>Interreg NEXT </a:t>
            </a:r>
            <a:r>
              <a:rPr lang="ro-RO" sz="3600" b="1" dirty="0">
                <a:solidFill>
                  <a:srgbClr val="002060"/>
                </a:solidFill>
                <a:effectLst>
                  <a:outerShdw blurRad="38100" dist="38100" dir="2700000" algn="tl">
                    <a:srgbClr val="000000">
                      <a:alpha val="43137"/>
                    </a:srgbClr>
                  </a:outerShdw>
                </a:effectLst>
                <a:latin typeface="Trebuchet MS" panose="020B0603020202020204" pitchFamily="34" charset="0"/>
              </a:rPr>
              <a:t>VI-A </a:t>
            </a:r>
          </a:p>
          <a:p>
            <a:pPr algn="ctr">
              <a:spcAft>
                <a:spcPts val="1200"/>
              </a:spcAft>
            </a:pPr>
            <a:r>
              <a:rPr lang="en-GB" sz="3600" b="1" dirty="0">
                <a:solidFill>
                  <a:srgbClr val="002060"/>
                </a:solidFill>
                <a:effectLst>
                  <a:outerShdw blurRad="38100" dist="38100" dir="2700000" algn="tl">
                    <a:srgbClr val="000000">
                      <a:alpha val="43137"/>
                    </a:srgbClr>
                  </a:outerShdw>
                </a:effectLst>
                <a:latin typeface="Trebuchet MS" panose="020B0603020202020204" pitchFamily="34" charset="0"/>
              </a:rPr>
              <a:t>Rom</a:t>
            </a:r>
            <a:r>
              <a:rPr lang="ro-RO" sz="3600" b="1" dirty="0" err="1">
                <a:solidFill>
                  <a:srgbClr val="002060"/>
                </a:solidFill>
                <a:effectLst>
                  <a:outerShdw blurRad="38100" dist="38100" dir="2700000" algn="tl">
                    <a:srgbClr val="000000">
                      <a:alpha val="43137"/>
                    </a:srgbClr>
                  </a:outerShdw>
                </a:effectLst>
                <a:latin typeface="Trebuchet MS" panose="020B0603020202020204" pitchFamily="34" charset="0"/>
              </a:rPr>
              <a:t>ânia</a:t>
            </a:r>
            <a:r>
              <a:rPr lang="ro-RO" sz="3600" b="1" dirty="0">
                <a:solidFill>
                  <a:srgbClr val="002060"/>
                </a:solidFill>
                <a:effectLst>
                  <a:outerShdw blurRad="38100" dist="38100" dir="2700000" algn="tl">
                    <a:srgbClr val="000000">
                      <a:alpha val="43137"/>
                    </a:srgbClr>
                  </a:outerShdw>
                </a:effectLst>
                <a:latin typeface="Trebuchet MS" panose="020B0603020202020204" pitchFamily="34" charset="0"/>
              </a:rPr>
              <a:t> – Republica Moldova</a:t>
            </a:r>
            <a:endParaRPr lang="en-US" sz="36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pPr algn="ctr"/>
            <a:r>
              <a:rPr lang="en-US" sz="3600" b="1" dirty="0" err="1">
                <a:solidFill>
                  <a:srgbClr val="002060"/>
                </a:solidFill>
                <a:effectLst>
                  <a:outerShdw blurRad="38100" dist="38100" dir="2700000" algn="tl">
                    <a:srgbClr val="000000">
                      <a:alpha val="43137"/>
                    </a:srgbClr>
                  </a:outerShdw>
                </a:effectLst>
                <a:latin typeface="Trebuchet MS" panose="020B0603020202020204" pitchFamily="34" charset="0"/>
              </a:rPr>
              <a:t>Programul</a:t>
            </a:r>
            <a:r>
              <a:rPr lang="en-US" sz="3600" b="1" dirty="0">
                <a:solidFill>
                  <a:srgbClr val="002060"/>
                </a:solidFill>
                <a:effectLst>
                  <a:outerShdw blurRad="38100" dist="38100" dir="2700000" algn="tl">
                    <a:srgbClr val="000000">
                      <a:alpha val="43137"/>
                    </a:srgbClr>
                  </a:outerShdw>
                </a:effectLst>
                <a:latin typeface="Trebuchet MS" panose="020B0603020202020204" pitchFamily="34" charset="0"/>
              </a:rPr>
              <a:t> Interreg NEXT </a:t>
            </a:r>
            <a:r>
              <a:rPr lang="ro-RO" sz="3600" b="1" dirty="0">
                <a:solidFill>
                  <a:srgbClr val="002060"/>
                </a:solidFill>
                <a:effectLst>
                  <a:outerShdw blurRad="38100" dist="38100" dir="2700000" algn="tl">
                    <a:srgbClr val="000000">
                      <a:alpha val="43137"/>
                    </a:srgbClr>
                  </a:outerShdw>
                </a:effectLst>
                <a:latin typeface="Trebuchet MS" panose="020B0603020202020204" pitchFamily="34" charset="0"/>
              </a:rPr>
              <a:t>VI-B </a:t>
            </a:r>
          </a:p>
          <a:p>
            <a:pPr algn="ctr"/>
            <a:r>
              <a:rPr lang="en-US" sz="3600" b="1" dirty="0" err="1">
                <a:solidFill>
                  <a:srgbClr val="002060"/>
                </a:solidFill>
                <a:effectLst>
                  <a:outerShdw blurRad="38100" dist="38100" dir="2700000" algn="tl">
                    <a:srgbClr val="000000">
                      <a:alpha val="43137"/>
                    </a:srgbClr>
                  </a:outerShdw>
                </a:effectLst>
                <a:latin typeface="Trebuchet MS" panose="020B0603020202020204" pitchFamily="34" charset="0"/>
              </a:rPr>
              <a:t>Bazinul</a:t>
            </a:r>
            <a:r>
              <a:rPr lang="en-US" sz="3600" b="1" dirty="0">
                <a:solidFill>
                  <a:srgbClr val="002060"/>
                </a:solidFill>
                <a:effectLst>
                  <a:outerShdw blurRad="38100" dist="38100" dir="2700000" algn="tl">
                    <a:srgbClr val="000000">
                      <a:alpha val="43137"/>
                    </a:srgbClr>
                  </a:outerShdw>
                </a:effectLst>
                <a:latin typeface="Trebuchet MS" panose="020B0603020202020204" pitchFamily="34" charset="0"/>
              </a:rPr>
              <a:t> M</a:t>
            </a:r>
            <a:r>
              <a:rPr lang="ro-RO" sz="3600" b="1" dirty="0" err="1">
                <a:solidFill>
                  <a:srgbClr val="002060"/>
                </a:solidFill>
                <a:effectLst>
                  <a:outerShdw blurRad="38100" dist="38100" dir="2700000" algn="tl">
                    <a:srgbClr val="000000">
                      <a:alpha val="43137"/>
                    </a:srgbClr>
                  </a:outerShdw>
                </a:effectLst>
                <a:latin typeface="Trebuchet MS" panose="020B0603020202020204" pitchFamily="34" charset="0"/>
              </a:rPr>
              <a:t>ării</a:t>
            </a:r>
            <a:r>
              <a:rPr lang="ro-RO" sz="3600" b="1" dirty="0">
                <a:solidFill>
                  <a:srgbClr val="002060"/>
                </a:solidFill>
                <a:effectLst>
                  <a:outerShdw blurRad="38100" dist="38100" dir="2700000" algn="tl">
                    <a:srgbClr val="000000">
                      <a:alpha val="43137"/>
                    </a:srgbClr>
                  </a:outerShdw>
                </a:effectLst>
                <a:latin typeface="Trebuchet MS" panose="020B0603020202020204" pitchFamily="34" charset="0"/>
              </a:rPr>
              <a:t> Negre</a:t>
            </a:r>
          </a:p>
          <a:p>
            <a:pPr algn="ctr"/>
            <a:endParaRPr lang="ro-RO" sz="40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pPr algn="ctr"/>
            <a:r>
              <a:rPr lang="ro-RO" sz="4000" b="1" dirty="0">
                <a:solidFill>
                  <a:srgbClr val="002060"/>
                </a:solidFill>
                <a:effectLst>
                  <a:outerShdw blurRad="38100" dist="38100" dir="2700000" algn="tl">
                    <a:srgbClr val="000000">
                      <a:alpha val="43137"/>
                    </a:srgbClr>
                  </a:outerShdw>
                </a:effectLst>
                <a:latin typeface="Trebuchet MS" panose="020B0603020202020204" pitchFamily="34" charset="0"/>
              </a:rPr>
              <a:t>Sesiune instruire Beneficiari</a:t>
            </a:r>
            <a:endPar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endPar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US" sz="2400" b="1" dirty="0">
                <a:solidFill>
                  <a:srgbClr val="002060"/>
                </a:solidFill>
                <a:effectLst>
                  <a:outerShdw blurRad="38100" dist="38100" dir="2700000" algn="tl">
                    <a:srgbClr val="000000">
                      <a:alpha val="43137"/>
                    </a:srgbClr>
                  </a:outerShdw>
                </a:effectLst>
                <a:latin typeface="Trebuchet MS" panose="020B0603020202020204" pitchFamily="34" charset="0"/>
              </a:rPr>
              <a:t>07</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2400" b="1" dirty="0" err="1">
                <a:solidFill>
                  <a:srgbClr val="002060"/>
                </a:solidFill>
                <a:effectLst>
                  <a:outerShdw blurRad="38100" dist="38100" dir="2700000" algn="tl">
                    <a:srgbClr val="000000">
                      <a:alpha val="43137"/>
                    </a:srgbClr>
                  </a:outerShdw>
                </a:effectLst>
                <a:latin typeface="Trebuchet MS" panose="020B0603020202020204" pitchFamily="34" charset="0"/>
              </a:rPr>
              <a:t>Noiembrie</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 2025</a:t>
            </a:r>
            <a:endParaRPr lang="en-US"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0" y="0"/>
            <a:ext cx="355638"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fld id="{5E2C3620-4DE2-48EF-AF31-0F5DD9BFD6D6}" type="slidenum">
              <a:rPr lang="en-US" smtClean="0"/>
              <a:t>22</a:t>
            </a:fld>
            <a:endParaRPr lang="en-US"/>
          </a:p>
        </p:txBody>
      </p:sp>
      <p:pic>
        <p:nvPicPr>
          <p:cNvPr id="1028" name="Picture 4" descr="Programul Interreg NEXT România-Republica Moldova">
            <a:extLst>
              <a:ext uri="{FF2B5EF4-FFF2-40B4-BE49-F238E27FC236}">
                <a16:creationId xmlns:a16="http://schemas.microsoft.com/office/drawing/2014/main" id="{B4ED98BA-873E-4B28-9F30-8AC7EF6E2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64" y="100355"/>
            <a:ext cx="2833884" cy="8549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lack Sea Basin Programme">
            <a:extLst>
              <a:ext uri="{FF2B5EF4-FFF2-40B4-BE49-F238E27FC236}">
                <a16:creationId xmlns:a16="http://schemas.microsoft.com/office/drawing/2014/main" id="{517EDA72-746F-4D96-BEF0-037A086D51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17639"/>
            <a:ext cx="26670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971A179-9156-4C93-A66B-D0BA63A5948B}"/>
              </a:ext>
            </a:extLst>
          </p:cNvPr>
          <p:cNvSpPr txBox="1"/>
          <p:nvPr/>
        </p:nvSpPr>
        <p:spPr>
          <a:xfrm>
            <a:off x="2519224" y="701314"/>
            <a:ext cx="7806805" cy="2246769"/>
          </a:xfrm>
          <a:prstGeom prst="rect">
            <a:avLst/>
          </a:prstGeom>
          <a:noFill/>
        </p:spPr>
        <p:txBody>
          <a:bodyPr wrap="square" rtlCol="0">
            <a:spAutoFit/>
          </a:bodyPr>
          <a:lstStyle/>
          <a:p>
            <a:pPr algn="ctr"/>
            <a:r>
              <a:rPr lang="ro-RO" sz="2800" b="1" dirty="0">
                <a:solidFill>
                  <a:srgbClr val="002060"/>
                </a:solidFill>
              </a:rPr>
              <a:t>Regulile privind achizițiile</a:t>
            </a:r>
            <a:endParaRPr lang="en-US" sz="2800" b="1"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57E8CC5-672A-4527-95CB-73A85A215710}"/>
              </a:ext>
            </a:extLst>
          </p:cNvPr>
          <p:cNvGrpSpPr/>
          <p:nvPr/>
        </p:nvGrpSpPr>
        <p:grpSpPr>
          <a:xfrm>
            <a:off x="737228" y="1412946"/>
            <a:ext cx="11253576" cy="4565485"/>
            <a:chOff x="2161876" y="3627527"/>
            <a:chExt cx="9784502" cy="3959172"/>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161876" y="3627527"/>
              <a:ext cx="9784502" cy="39591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355416" y="3778666"/>
              <a:ext cx="9499338" cy="3549528"/>
            </a:xfrm>
            <a:prstGeom prst="rect">
              <a:avLst/>
            </a:prstGeom>
            <a:noFill/>
          </p:spPr>
          <p:txBody>
            <a:bodyPr wrap="square">
              <a:spAutoFit/>
            </a:bodyPr>
            <a:lstStyle/>
            <a:p>
              <a:pPr lvl="0" algn="just">
                <a:lnSpc>
                  <a:spcPct val="115000"/>
                </a:lnSpc>
                <a:spcBef>
                  <a:spcPts val="600"/>
                </a:spcBef>
                <a:spcAft>
                  <a:spcPts val="600"/>
                </a:spcAft>
                <a:defRPr/>
              </a:pPr>
              <a:r>
                <a:rPr lang="ro-RO" sz="2000" dirty="0">
                  <a:solidFill>
                    <a:srgbClr val="002060"/>
                  </a:solidFill>
                </a:rPr>
                <a:t>Beneficiarii Autorități Contractante din România              legislația națională</a:t>
              </a:r>
            </a:p>
            <a:p>
              <a:pPr algn="just">
                <a:lnSpc>
                  <a:spcPct val="115000"/>
                </a:lnSpc>
                <a:spcBef>
                  <a:spcPts val="600"/>
                </a:spcBef>
                <a:spcAft>
                  <a:spcPts val="600"/>
                </a:spcAft>
                <a:defRPr/>
              </a:pPr>
              <a:r>
                <a:rPr lang="ro-RO" sz="2000" dirty="0">
                  <a:solidFill>
                    <a:srgbClr val="002060"/>
                  </a:solidFill>
                </a:rPr>
                <a:t>TOȚI Beneficiarii din Republica Moldova                 Regulamentul Financiar nr. 2509/ 2024 (Anexa II) </a:t>
              </a:r>
            </a:p>
            <a:p>
              <a:pPr algn="just">
                <a:lnSpc>
                  <a:spcPct val="115000"/>
                </a:lnSpc>
                <a:spcBef>
                  <a:spcPts val="600"/>
                </a:spcBef>
                <a:spcAft>
                  <a:spcPts val="600"/>
                </a:spcAft>
                <a:defRPr/>
              </a:pPr>
              <a:r>
                <a:rPr lang="ro-RO" sz="2000" dirty="0">
                  <a:solidFill>
                    <a:srgbClr val="002060"/>
                  </a:solidFill>
                </a:rPr>
                <a:t>Beneficiarii din România care nu sunt AC                Regulamentul Financiar nr. 2509/ 2024 (Anexa II) </a:t>
              </a:r>
            </a:p>
            <a:p>
              <a:pPr lvl="0" algn="just">
                <a:lnSpc>
                  <a:spcPct val="115000"/>
                </a:lnSpc>
                <a:spcBef>
                  <a:spcPts val="600"/>
                </a:spcBef>
                <a:spcAft>
                  <a:spcPts val="600"/>
                </a:spcAft>
                <a:defRPr/>
              </a:pPr>
              <a:r>
                <a:rPr lang="ro-RO" sz="2800" b="1" dirty="0">
                  <a:solidFill>
                    <a:srgbClr val="FF0000"/>
                  </a:solidFill>
                </a:rPr>
                <a:t>ATENȚIE!</a:t>
              </a:r>
              <a:r>
                <a:rPr lang="ro-RO" sz="2800" dirty="0">
                  <a:solidFill>
                    <a:srgbClr val="002060"/>
                  </a:solidFill>
                </a:rPr>
                <a:t> </a:t>
              </a:r>
            </a:p>
            <a:p>
              <a:pPr lvl="0" algn="just">
                <a:lnSpc>
                  <a:spcPct val="115000"/>
                </a:lnSpc>
                <a:spcBef>
                  <a:spcPts val="600"/>
                </a:spcBef>
                <a:spcAft>
                  <a:spcPts val="600"/>
                </a:spcAft>
                <a:defRPr/>
              </a:pPr>
              <a:r>
                <a:rPr lang="ro-RO" sz="2400" dirty="0">
                  <a:solidFill>
                    <a:srgbClr val="002060"/>
                  </a:solidFill>
                </a:rPr>
                <a:t>În cazul în care regulile de derulare a achizițiilor nu vor fi respectate, Controlorii/ AM (Autorizare) vor aplica corecții financiare în conformitate cu Decizia CE nr. 3452/ 2019!</a:t>
              </a:r>
            </a:p>
            <a:p>
              <a:pPr lvl="0" algn="just">
                <a:lnSpc>
                  <a:spcPct val="115000"/>
                </a:lnSpc>
                <a:spcBef>
                  <a:spcPts val="600"/>
                </a:spcBef>
                <a:spcAft>
                  <a:spcPts val="600"/>
                </a:spcAft>
                <a:defRPr/>
              </a:pPr>
              <a:r>
                <a:rPr lang="ro-RO" sz="2400" dirty="0">
                  <a:solidFill>
                    <a:srgbClr val="002060"/>
                  </a:solidFill>
                </a:rPr>
                <a:t>Pentru toate cheltuielile bugetate la capitolele </a:t>
              </a:r>
              <a:r>
                <a:rPr lang="ro-RO" sz="2400" dirty="0" err="1">
                  <a:solidFill>
                    <a:srgbClr val="002060"/>
                  </a:solidFill>
                </a:rPr>
                <a:t>External</a:t>
              </a:r>
              <a:r>
                <a:rPr lang="ro-RO" sz="2400" dirty="0">
                  <a:solidFill>
                    <a:srgbClr val="002060"/>
                  </a:solidFill>
                </a:rPr>
                <a:t> </a:t>
              </a:r>
              <a:r>
                <a:rPr lang="ro-RO" sz="2400" dirty="0" err="1">
                  <a:solidFill>
                    <a:srgbClr val="002060"/>
                  </a:solidFill>
                </a:rPr>
                <a:t>Expertise</a:t>
              </a:r>
              <a:r>
                <a:rPr lang="ro-RO" sz="2400" dirty="0">
                  <a:solidFill>
                    <a:srgbClr val="002060"/>
                  </a:solidFill>
                </a:rPr>
                <a:t>, </a:t>
              </a:r>
              <a:r>
                <a:rPr lang="ro-RO" sz="2400" dirty="0" err="1">
                  <a:solidFill>
                    <a:srgbClr val="002060"/>
                  </a:solidFill>
                </a:rPr>
                <a:t>Equipment</a:t>
              </a:r>
              <a:r>
                <a:rPr lang="ro-RO" sz="2400" dirty="0">
                  <a:solidFill>
                    <a:srgbClr val="002060"/>
                  </a:solidFill>
                </a:rPr>
                <a:t> și Infrastructure trebuiesc derulate proceduri de achiziție. </a:t>
              </a:r>
            </a:p>
          </p:txBody>
        </p:sp>
      </p:grpSp>
      <p:pic>
        <p:nvPicPr>
          <p:cNvPr id="4100" name="Picture 4" descr="Programul Interreg NEXT România-Republica Moldova">
            <a:extLst>
              <a:ext uri="{FF2B5EF4-FFF2-40B4-BE49-F238E27FC236}">
                <a16:creationId xmlns:a16="http://schemas.microsoft.com/office/drawing/2014/main" id="{47CA2CEA-BE76-4647-814B-209CE8575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66" y="28172"/>
            <a:ext cx="2936488" cy="88591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EBE3796B-ADD1-45F4-A138-D469FD3CE940}"/>
              </a:ext>
            </a:extLst>
          </p:cNvPr>
          <p:cNvSpPr/>
          <p:nvPr/>
        </p:nvSpPr>
        <p:spPr>
          <a:xfrm>
            <a:off x="6118689" y="1694600"/>
            <a:ext cx="490654" cy="260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B3F0756-580D-42FA-A9AE-019F87B0DDB5}"/>
              </a:ext>
            </a:extLst>
          </p:cNvPr>
          <p:cNvSpPr/>
          <p:nvPr/>
        </p:nvSpPr>
        <p:spPr>
          <a:xfrm>
            <a:off x="5398645" y="2205416"/>
            <a:ext cx="490654" cy="260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E87FD3B-D8A3-4D6C-8CF1-B62EF763F171}"/>
              </a:ext>
            </a:extLst>
          </p:cNvPr>
          <p:cNvSpPr/>
          <p:nvPr/>
        </p:nvSpPr>
        <p:spPr>
          <a:xfrm>
            <a:off x="5398645" y="2704273"/>
            <a:ext cx="490654" cy="260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47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971A179-9156-4C93-A66B-D0BA63A5948B}"/>
              </a:ext>
            </a:extLst>
          </p:cNvPr>
          <p:cNvSpPr txBox="1"/>
          <p:nvPr/>
        </p:nvSpPr>
        <p:spPr>
          <a:xfrm>
            <a:off x="822515" y="868890"/>
            <a:ext cx="6341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57E8CC5-672A-4527-95CB-73A85A215710}"/>
              </a:ext>
            </a:extLst>
          </p:cNvPr>
          <p:cNvGrpSpPr/>
          <p:nvPr/>
        </p:nvGrpSpPr>
        <p:grpSpPr>
          <a:xfrm>
            <a:off x="624468" y="1790692"/>
            <a:ext cx="11181643" cy="4648995"/>
            <a:chOff x="2005165" y="3375474"/>
            <a:chExt cx="9739423" cy="4519123"/>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005165" y="3375474"/>
              <a:ext cx="9739423" cy="39178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261400" y="3680541"/>
              <a:ext cx="9434161" cy="4214056"/>
            </a:xfrm>
            <a:prstGeom prst="rect">
              <a:avLst/>
            </a:prstGeom>
            <a:noFill/>
          </p:spPr>
          <p:txBody>
            <a:bodyPr wrap="square">
              <a:spAutoFit/>
            </a:bodyPr>
            <a:lstStyle/>
            <a:p>
              <a:pPr algn="just">
                <a:lnSpc>
                  <a:spcPct val="115000"/>
                </a:lnSpc>
                <a:spcBef>
                  <a:spcPts val="600"/>
                </a:spcBef>
                <a:spcAft>
                  <a:spcPts val="600"/>
                </a:spcAft>
                <a:defRPr/>
              </a:pPr>
              <a:r>
                <a:rPr lang="ro-RO" sz="2800" dirty="0">
                  <a:solidFill>
                    <a:srgbClr val="002060"/>
                  </a:solidFill>
                </a:rPr>
                <a:t>Cheltuielile efectuate se raportează în moneda în care au fost plătite, </a:t>
              </a:r>
              <a:r>
                <a:rPr lang="ro-RO" sz="2800" dirty="0" err="1">
                  <a:solidFill>
                    <a:srgbClr val="002060"/>
                  </a:solidFill>
                </a:rPr>
                <a:t>Jems</a:t>
              </a:r>
              <a:r>
                <a:rPr lang="ro-RO" sz="2800" dirty="0">
                  <a:solidFill>
                    <a:srgbClr val="002060"/>
                  </a:solidFill>
                </a:rPr>
                <a:t> efectuând automat transformarea în euro la cursul </a:t>
              </a:r>
              <a:r>
                <a:rPr lang="ro-RO" sz="2800" dirty="0" err="1">
                  <a:solidFill>
                    <a:srgbClr val="002060"/>
                  </a:solidFill>
                </a:rPr>
                <a:t>Inforeuro</a:t>
              </a:r>
              <a:r>
                <a:rPr lang="ro-RO" sz="2800" dirty="0">
                  <a:solidFill>
                    <a:srgbClr val="002060"/>
                  </a:solidFill>
                </a:rPr>
                <a:t> din luna solicitării controlului.</a:t>
              </a:r>
            </a:p>
            <a:p>
              <a:pPr algn="just">
                <a:lnSpc>
                  <a:spcPct val="115000"/>
                </a:lnSpc>
                <a:spcBef>
                  <a:spcPts val="600"/>
                </a:spcBef>
                <a:spcAft>
                  <a:spcPts val="600"/>
                </a:spcAft>
                <a:defRPr/>
              </a:pPr>
              <a:r>
                <a:rPr lang="ro-RO" sz="2800" dirty="0">
                  <a:solidFill>
                    <a:srgbClr val="002060"/>
                  </a:solidFill>
                </a:rPr>
                <a:t>În procesul de autorizare nu se verifică cheltuielile nevalidate de controlori. În cazul în care nu sunteți de acord cu rezultatul controlului, aveți posibilitatea să transmiteți către acesta o contestație în vederea soluționării.</a:t>
              </a:r>
            </a:p>
            <a:p>
              <a:pPr algn="just">
                <a:lnSpc>
                  <a:spcPct val="115000"/>
                </a:lnSpc>
                <a:spcBef>
                  <a:spcPts val="600"/>
                </a:spcBef>
                <a:spcAft>
                  <a:spcPts val="600"/>
                </a:spcAft>
                <a:defRPr/>
              </a:pPr>
              <a:endParaRPr lang="en-GB" sz="2800" dirty="0">
                <a:solidFill>
                  <a:srgbClr val="002060"/>
                </a:solidFill>
              </a:endParaRPr>
            </a:p>
          </p:txBody>
        </p:sp>
      </p:grpSp>
      <p:sp>
        <p:nvSpPr>
          <p:cNvPr id="12" name="TextBox 11">
            <a:extLst>
              <a:ext uri="{FF2B5EF4-FFF2-40B4-BE49-F238E27FC236}">
                <a16:creationId xmlns:a16="http://schemas.microsoft.com/office/drawing/2014/main" id="{666589B9-B198-438B-9729-162317226628}"/>
              </a:ext>
            </a:extLst>
          </p:cNvPr>
          <p:cNvSpPr txBox="1"/>
          <p:nvPr/>
        </p:nvSpPr>
        <p:spPr>
          <a:xfrm>
            <a:off x="1653320" y="1145048"/>
            <a:ext cx="9801150" cy="954107"/>
          </a:xfrm>
          <a:prstGeom prst="rect">
            <a:avLst/>
          </a:prstGeom>
          <a:noFill/>
        </p:spPr>
        <p:txBody>
          <a:bodyPr wrap="square" rtlCol="0">
            <a:spAutoFit/>
          </a:bodyPr>
          <a:lstStyle/>
          <a:p>
            <a:pPr algn="ctr"/>
            <a:r>
              <a:rPr kumimoji="0" lang="ro-RO" sz="2800" b="1" i="0" u="none" strike="noStrike" kern="1200" cap="none" spc="0" normalizeH="0" baseline="0" noProof="0" dirty="0">
                <a:ln>
                  <a:noFill/>
                </a:ln>
                <a:solidFill>
                  <a:srgbClr val="FF0000"/>
                </a:solidFill>
                <a:effectLst/>
                <a:uLnTx/>
                <a:uFillTx/>
                <a:latin typeface="Calibri"/>
              </a:rPr>
              <a:t>ATENȚIE!</a:t>
            </a:r>
            <a:endParaRPr lang="en-US" sz="2800" b="1" dirty="0">
              <a:solidFill>
                <a:srgbClr val="FF0000"/>
              </a:solidFill>
            </a:endParaRPr>
          </a:p>
          <a:p>
            <a:pPr algn="r"/>
            <a:r>
              <a:rPr lang="en-US" sz="2800" b="1" dirty="0">
                <a:solidFill>
                  <a:srgbClr val="002060"/>
                </a:solidFill>
              </a:rPr>
              <a:t> </a:t>
            </a:r>
          </a:p>
        </p:txBody>
      </p:sp>
      <p:pic>
        <p:nvPicPr>
          <p:cNvPr id="5124" name="Picture 4" descr="Programul Interreg NEXT România-Republica Moldova">
            <a:extLst>
              <a:ext uri="{FF2B5EF4-FFF2-40B4-BE49-F238E27FC236}">
                <a16:creationId xmlns:a16="http://schemas.microsoft.com/office/drawing/2014/main" id="{2D9DB4BF-2806-4634-A719-2D78744F7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68" y="52191"/>
            <a:ext cx="3055434" cy="92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73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971A179-9156-4C93-A66B-D0BA63A5948B}"/>
              </a:ext>
            </a:extLst>
          </p:cNvPr>
          <p:cNvSpPr txBox="1"/>
          <p:nvPr/>
        </p:nvSpPr>
        <p:spPr>
          <a:xfrm>
            <a:off x="822515" y="868890"/>
            <a:ext cx="6341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57E8CC5-672A-4527-95CB-73A85A215710}"/>
              </a:ext>
            </a:extLst>
          </p:cNvPr>
          <p:cNvGrpSpPr/>
          <p:nvPr/>
        </p:nvGrpSpPr>
        <p:grpSpPr>
          <a:xfrm>
            <a:off x="1003610" y="1651295"/>
            <a:ext cx="10646620" cy="5247653"/>
            <a:chOff x="2217424" y="3083861"/>
            <a:chExt cx="9739423" cy="4549683"/>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217424" y="3083861"/>
              <a:ext cx="9739423" cy="39178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217424" y="3254137"/>
              <a:ext cx="9434161" cy="4379407"/>
            </a:xfrm>
            <a:prstGeom prst="rect">
              <a:avLst/>
            </a:prstGeom>
            <a:noFill/>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defRPr/>
              </a:pPr>
              <a:r>
                <a:rPr lang="ro-RO" sz="2800" dirty="0">
                  <a:solidFill>
                    <a:srgbClr val="002060"/>
                  </a:solidFill>
                </a:rPr>
                <a:t>Anexe lipsă sau necompletate corespunzător;</a:t>
              </a:r>
            </a:p>
            <a:p>
              <a:pPr marL="457200" indent="-457200" algn="just">
                <a:lnSpc>
                  <a:spcPct val="115000"/>
                </a:lnSpc>
                <a:spcBef>
                  <a:spcPts val="600"/>
                </a:spcBef>
                <a:spcAft>
                  <a:spcPts val="600"/>
                </a:spcAft>
                <a:buFont typeface="Wingdings" panose="05000000000000000000" pitchFamily="2" charset="2"/>
                <a:buChar char="v"/>
                <a:defRPr/>
              </a:pPr>
              <a:r>
                <a:rPr lang="ro-RO" sz="2800" dirty="0">
                  <a:solidFill>
                    <a:srgbClr val="002060"/>
                  </a:solidFill>
                </a:rPr>
                <a:t>Link-uri create către secțiunea </a:t>
              </a:r>
              <a:r>
                <a:rPr lang="ro-RO" sz="2800" dirty="0" err="1">
                  <a:solidFill>
                    <a:srgbClr val="002060"/>
                  </a:solidFill>
                </a:rPr>
                <a:t>Procurement</a:t>
              </a:r>
              <a:r>
                <a:rPr lang="ro-RO" sz="2800" dirty="0">
                  <a:solidFill>
                    <a:srgbClr val="002060"/>
                  </a:solidFill>
                </a:rPr>
                <a:t> din </a:t>
              </a:r>
              <a:r>
                <a:rPr lang="ro-RO" sz="2800" dirty="0" err="1">
                  <a:solidFill>
                    <a:srgbClr val="002060"/>
                  </a:solidFill>
                </a:rPr>
                <a:t>Jems</a:t>
              </a:r>
              <a:r>
                <a:rPr lang="ro-RO" sz="2800" dirty="0">
                  <a:solidFill>
                    <a:srgbClr val="002060"/>
                  </a:solidFill>
                </a:rPr>
                <a:t> pentru achiziții directe mai mici de 10.000 euro pentru Programul </a:t>
              </a:r>
              <a:r>
                <a:rPr lang="ro-RO" sz="2800" dirty="0" err="1">
                  <a:solidFill>
                    <a:srgbClr val="002060"/>
                  </a:solidFill>
                </a:rPr>
                <a:t>Interreg</a:t>
              </a:r>
              <a:r>
                <a:rPr lang="ro-RO" sz="2800" dirty="0">
                  <a:solidFill>
                    <a:srgbClr val="002060"/>
                  </a:solidFill>
                </a:rPr>
                <a:t> NEXT România-Republica Moldova și 2.500 euro pentru Programul </a:t>
              </a:r>
              <a:r>
                <a:rPr lang="ro-RO" sz="2800" dirty="0" err="1">
                  <a:solidFill>
                    <a:srgbClr val="002060"/>
                  </a:solidFill>
                </a:rPr>
                <a:t>Interreg</a:t>
              </a:r>
              <a:r>
                <a:rPr lang="ro-RO" sz="2800" dirty="0">
                  <a:solidFill>
                    <a:srgbClr val="002060"/>
                  </a:solidFill>
                </a:rPr>
                <a:t> NEXT Bazinul Mării Negre;</a:t>
              </a:r>
            </a:p>
            <a:p>
              <a:pPr marL="457200" indent="-457200" algn="just">
                <a:lnSpc>
                  <a:spcPct val="115000"/>
                </a:lnSpc>
                <a:spcBef>
                  <a:spcPts val="600"/>
                </a:spcBef>
                <a:spcAft>
                  <a:spcPts val="600"/>
                </a:spcAft>
                <a:buFont typeface="Wingdings" panose="05000000000000000000" pitchFamily="2" charset="2"/>
                <a:buChar char="v"/>
                <a:defRPr/>
              </a:pPr>
              <a:r>
                <a:rPr lang="ro-RO" sz="2800" dirty="0">
                  <a:solidFill>
                    <a:srgbClr val="002060"/>
                  </a:solidFill>
                </a:rPr>
                <a:t>Link-uri create către secțiunea Investment din </a:t>
              </a:r>
              <a:r>
                <a:rPr lang="ro-RO" sz="2800" dirty="0" err="1">
                  <a:solidFill>
                    <a:srgbClr val="002060"/>
                  </a:solidFill>
                </a:rPr>
                <a:t>Jems</a:t>
              </a:r>
              <a:r>
                <a:rPr lang="ro-RO" sz="2800" dirty="0">
                  <a:solidFill>
                    <a:srgbClr val="002060"/>
                  </a:solidFill>
                </a:rPr>
                <a:t> pentru cheltuieli aferente liniilor bugetare </a:t>
              </a:r>
              <a:r>
                <a:rPr lang="ro-RO" sz="2800" dirty="0" err="1">
                  <a:solidFill>
                    <a:srgbClr val="002060"/>
                  </a:solidFill>
                </a:rPr>
                <a:t>Equipment</a:t>
              </a:r>
              <a:r>
                <a:rPr lang="ro-RO" sz="2800" dirty="0">
                  <a:solidFill>
                    <a:srgbClr val="002060"/>
                  </a:solidFill>
                </a:rPr>
                <a:t> și </a:t>
              </a:r>
              <a:r>
                <a:rPr lang="ro-RO" sz="2800" dirty="0" err="1">
                  <a:solidFill>
                    <a:srgbClr val="002060"/>
                  </a:solidFill>
                </a:rPr>
                <a:t>External</a:t>
              </a:r>
              <a:r>
                <a:rPr lang="ro-RO" sz="2800" dirty="0">
                  <a:solidFill>
                    <a:srgbClr val="002060"/>
                  </a:solidFill>
                </a:rPr>
                <a:t> </a:t>
              </a:r>
              <a:r>
                <a:rPr lang="ro-RO" sz="2800" dirty="0" err="1">
                  <a:solidFill>
                    <a:srgbClr val="002060"/>
                  </a:solidFill>
                </a:rPr>
                <a:t>Expertise</a:t>
              </a:r>
              <a:r>
                <a:rPr lang="ro-RO" sz="2800" dirty="0">
                  <a:solidFill>
                    <a:srgbClr val="002060"/>
                  </a:solidFill>
                </a:rPr>
                <a:t>;</a:t>
              </a:r>
            </a:p>
            <a:p>
              <a:pPr marL="457200" indent="-457200" algn="just">
                <a:lnSpc>
                  <a:spcPct val="115000"/>
                </a:lnSpc>
                <a:spcBef>
                  <a:spcPts val="600"/>
                </a:spcBef>
                <a:spcAft>
                  <a:spcPts val="600"/>
                </a:spcAft>
                <a:buFont typeface="Wingdings" panose="05000000000000000000" pitchFamily="2" charset="2"/>
                <a:buChar char="v"/>
                <a:defRPr/>
              </a:pPr>
              <a:endParaRPr lang="en-GB" sz="3200" dirty="0">
                <a:solidFill>
                  <a:srgbClr val="002060"/>
                </a:solidFill>
              </a:endParaRPr>
            </a:p>
          </p:txBody>
        </p:sp>
      </p:grpSp>
      <p:sp>
        <p:nvSpPr>
          <p:cNvPr id="12" name="TextBox 11">
            <a:extLst>
              <a:ext uri="{FF2B5EF4-FFF2-40B4-BE49-F238E27FC236}">
                <a16:creationId xmlns:a16="http://schemas.microsoft.com/office/drawing/2014/main" id="{666589B9-B198-438B-9729-162317226628}"/>
              </a:ext>
            </a:extLst>
          </p:cNvPr>
          <p:cNvSpPr txBox="1"/>
          <p:nvPr/>
        </p:nvSpPr>
        <p:spPr>
          <a:xfrm>
            <a:off x="1730347" y="868890"/>
            <a:ext cx="9801150" cy="954107"/>
          </a:xfrm>
          <a:prstGeom prst="rect">
            <a:avLst/>
          </a:prstGeom>
          <a:noFill/>
        </p:spPr>
        <p:txBody>
          <a:bodyPr wrap="square" rtlCol="0">
            <a:spAutoFit/>
          </a:bodyPr>
          <a:lstStyle/>
          <a:p>
            <a:pPr algn="ctr"/>
            <a:r>
              <a:rPr kumimoji="0" lang="ro-RO" sz="2800" b="1" i="0" u="none" strike="noStrike" kern="1200" cap="none" spc="0" normalizeH="0" baseline="0" noProof="0" dirty="0">
                <a:ln>
                  <a:noFill/>
                </a:ln>
                <a:solidFill>
                  <a:srgbClr val="002060"/>
                </a:solidFill>
                <a:effectLst/>
                <a:uLnTx/>
                <a:uFillTx/>
                <a:latin typeface="Calibri"/>
                <a:ea typeface="+mn-ea"/>
                <a:cs typeface="+mn-cs"/>
              </a:rPr>
              <a:t>Greșeli comune de raportare din Programe similare</a:t>
            </a:r>
            <a:endParaRPr lang="en-US" sz="2800" b="1" dirty="0">
              <a:solidFill>
                <a:srgbClr val="002060"/>
              </a:solidFill>
            </a:endParaRPr>
          </a:p>
          <a:p>
            <a:pPr algn="r"/>
            <a:r>
              <a:rPr lang="en-US" sz="2800" b="1" dirty="0">
                <a:solidFill>
                  <a:srgbClr val="002060"/>
                </a:solidFill>
              </a:rPr>
              <a:t> </a:t>
            </a:r>
          </a:p>
        </p:txBody>
      </p:sp>
      <p:pic>
        <p:nvPicPr>
          <p:cNvPr id="6148" name="Picture 4" descr="Programul Interreg NEXT România-Republica Moldova">
            <a:extLst>
              <a:ext uri="{FF2B5EF4-FFF2-40B4-BE49-F238E27FC236}">
                <a16:creationId xmlns:a16="http://schemas.microsoft.com/office/drawing/2014/main" id="{3234FE3C-DFDD-4EE4-9537-F64233758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526"/>
            <a:ext cx="2938364" cy="88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27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971A179-9156-4C93-A66B-D0BA63A5948B}"/>
              </a:ext>
            </a:extLst>
          </p:cNvPr>
          <p:cNvSpPr txBox="1"/>
          <p:nvPr/>
        </p:nvSpPr>
        <p:spPr>
          <a:xfrm>
            <a:off x="822515" y="868890"/>
            <a:ext cx="6341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57E8CC5-672A-4527-95CB-73A85A215710}"/>
              </a:ext>
            </a:extLst>
          </p:cNvPr>
          <p:cNvGrpSpPr/>
          <p:nvPr/>
        </p:nvGrpSpPr>
        <p:grpSpPr>
          <a:xfrm>
            <a:off x="881988" y="1587032"/>
            <a:ext cx="10535311" cy="4550462"/>
            <a:chOff x="2108770" y="3194812"/>
            <a:chExt cx="9739423" cy="4395766"/>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108770" y="3194812"/>
              <a:ext cx="9739423" cy="39178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217424" y="3254137"/>
              <a:ext cx="9434161" cy="4336441"/>
            </a:xfrm>
            <a:prstGeom prst="rect">
              <a:avLst/>
            </a:prstGeom>
            <a:noFill/>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defRPr/>
              </a:pPr>
              <a:r>
                <a:rPr lang="ro-RO" sz="2800" dirty="0">
                  <a:solidFill>
                    <a:srgbClr val="002060"/>
                  </a:solidFill>
                </a:rPr>
                <a:t>Cheltuielile de </a:t>
              </a:r>
              <a:r>
                <a:rPr lang="ro-RO" sz="2800" dirty="0" err="1">
                  <a:solidFill>
                    <a:srgbClr val="002060"/>
                  </a:solidFill>
                </a:rPr>
                <a:t>travel</a:t>
              </a:r>
              <a:r>
                <a:rPr lang="ro-RO" sz="2800" dirty="0">
                  <a:solidFill>
                    <a:srgbClr val="002060"/>
                  </a:solidFill>
                </a:rPr>
                <a:t> aferente experților (</a:t>
              </a:r>
              <a:r>
                <a:rPr lang="ro-RO" sz="2800" dirty="0" err="1">
                  <a:solidFill>
                    <a:srgbClr val="002060"/>
                  </a:solidFill>
                </a:rPr>
                <a:t>External</a:t>
              </a:r>
              <a:r>
                <a:rPr lang="ro-RO" sz="2800" dirty="0">
                  <a:solidFill>
                    <a:srgbClr val="002060"/>
                  </a:solidFill>
                </a:rPr>
                <a:t> </a:t>
              </a:r>
              <a:r>
                <a:rPr lang="ro-RO" sz="2800" dirty="0" err="1">
                  <a:solidFill>
                    <a:srgbClr val="002060"/>
                  </a:solidFill>
                </a:rPr>
                <a:t>expertise</a:t>
              </a:r>
              <a:r>
                <a:rPr lang="ro-RO" sz="2800" dirty="0">
                  <a:solidFill>
                    <a:srgbClr val="002060"/>
                  </a:solidFill>
                </a:rPr>
                <a:t>) vor fi incluse în contractele respective de servicii și se vor raporta la linia bugetară </a:t>
              </a:r>
              <a:r>
                <a:rPr lang="ro-RO" sz="2800" dirty="0" err="1">
                  <a:solidFill>
                    <a:srgbClr val="002060"/>
                  </a:solidFill>
                </a:rPr>
                <a:t>External</a:t>
              </a:r>
              <a:r>
                <a:rPr lang="ro-RO" sz="2800" dirty="0">
                  <a:solidFill>
                    <a:srgbClr val="002060"/>
                  </a:solidFill>
                </a:rPr>
                <a:t> </a:t>
              </a:r>
              <a:r>
                <a:rPr lang="ro-RO" sz="2800" dirty="0" err="1">
                  <a:solidFill>
                    <a:srgbClr val="002060"/>
                  </a:solidFill>
                </a:rPr>
                <a:t>expertise</a:t>
              </a:r>
              <a:r>
                <a:rPr lang="ro-RO" sz="2800" dirty="0">
                  <a:solidFill>
                    <a:srgbClr val="002060"/>
                  </a:solidFill>
                </a:rPr>
                <a:t> – NU la Travel!</a:t>
              </a:r>
            </a:p>
            <a:p>
              <a:pPr marL="457200" indent="-457200" algn="just">
                <a:lnSpc>
                  <a:spcPct val="115000"/>
                </a:lnSpc>
                <a:spcBef>
                  <a:spcPts val="600"/>
                </a:spcBef>
                <a:spcAft>
                  <a:spcPts val="600"/>
                </a:spcAft>
                <a:buFont typeface="Wingdings" panose="05000000000000000000" pitchFamily="2" charset="2"/>
                <a:buChar char="v"/>
                <a:defRPr/>
              </a:pPr>
              <a:r>
                <a:rPr lang="ro-RO" sz="2800" dirty="0">
                  <a:solidFill>
                    <a:srgbClr val="002060"/>
                  </a:solidFill>
                </a:rPr>
                <a:t>Neîncărcarea tuturor documentelor justificative și a documentelor aferente procedurilor de achiziții;</a:t>
              </a:r>
            </a:p>
            <a:p>
              <a:pPr marL="457200" indent="-457200" algn="just">
                <a:lnSpc>
                  <a:spcPct val="115000"/>
                </a:lnSpc>
                <a:spcBef>
                  <a:spcPts val="600"/>
                </a:spcBef>
                <a:spcAft>
                  <a:spcPts val="600"/>
                </a:spcAft>
                <a:buFont typeface="Wingdings" panose="05000000000000000000" pitchFamily="2" charset="2"/>
                <a:buChar char="v"/>
                <a:defRPr/>
              </a:pPr>
              <a:r>
                <a:rPr lang="ro-RO" sz="2800" dirty="0">
                  <a:solidFill>
                    <a:srgbClr val="002060"/>
                  </a:solidFill>
                </a:rPr>
                <a:t>Contract de servicii încheiat cu unul din reprezentanții legali ai partenerului              ALERTĂ DE FRAUDĂ;</a:t>
              </a:r>
            </a:p>
            <a:p>
              <a:pPr algn="just">
                <a:lnSpc>
                  <a:spcPct val="115000"/>
                </a:lnSpc>
                <a:spcBef>
                  <a:spcPts val="600"/>
                </a:spcBef>
                <a:spcAft>
                  <a:spcPts val="600"/>
                </a:spcAft>
                <a:defRPr/>
              </a:pPr>
              <a:endParaRPr lang="ro-RO" sz="2800" dirty="0">
                <a:solidFill>
                  <a:srgbClr val="002060"/>
                </a:solidFill>
              </a:endParaRPr>
            </a:p>
          </p:txBody>
        </p:sp>
      </p:grpSp>
      <p:sp>
        <p:nvSpPr>
          <p:cNvPr id="12" name="TextBox 11">
            <a:extLst>
              <a:ext uri="{FF2B5EF4-FFF2-40B4-BE49-F238E27FC236}">
                <a16:creationId xmlns:a16="http://schemas.microsoft.com/office/drawing/2014/main" id="{666589B9-B198-438B-9729-162317226628}"/>
              </a:ext>
            </a:extLst>
          </p:cNvPr>
          <p:cNvSpPr txBox="1"/>
          <p:nvPr/>
        </p:nvSpPr>
        <p:spPr>
          <a:xfrm>
            <a:off x="1616149" y="868891"/>
            <a:ext cx="9801150" cy="954107"/>
          </a:xfrm>
          <a:prstGeom prst="rect">
            <a:avLst/>
          </a:prstGeom>
          <a:noFill/>
        </p:spPr>
        <p:txBody>
          <a:bodyPr wrap="square" rtlCol="0">
            <a:spAutoFit/>
          </a:bodyPr>
          <a:lstStyle/>
          <a:p>
            <a:pPr algn="ctr"/>
            <a:r>
              <a:rPr kumimoji="0" lang="ro-RO" sz="2800" b="1" i="0" u="none" strike="noStrike" kern="1200" cap="none" spc="0" normalizeH="0" baseline="0" noProof="0" dirty="0">
                <a:ln>
                  <a:noFill/>
                </a:ln>
                <a:solidFill>
                  <a:srgbClr val="002060"/>
                </a:solidFill>
                <a:effectLst/>
                <a:uLnTx/>
                <a:uFillTx/>
                <a:latin typeface="Calibri"/>
                <a:ea typeface="+mn-ea"/>
                <a:cs typeface="+mn-cs"/>
              </a:rPr>
              <a:t>Greșeli comune de raportare din Programe similare</a:t>
            </a:r>
            <a:endParaRPr lang="en-US" sz="2800" b="1" dirty="0">
              <a:solidFill>
                <a:srgbClr val="002060"/>
              </a:solidFill>
            </a:endParaRPr>
          </a:p>
          <a:p>
            <a:pPr algn="r"/>
            <a:r>
              <a:rPr lang="en-US" sz="2800" b="1" dirty="0">
                <a:solidFill>
                  <a:srgbClr val="002060"/>
                </a:solidFill>
              </a:rPr>
              <a:t> </a:t>
            </a:r>
          </a:p>
        </p:txBody>
      </p:sp>
      <p:pic>
        <p:nvPicPr>
          <p:cNvPr id="6148" name="Picture 4" descr="Programul Interreg NEXT România-Republica Moldova">
            <a:extLst>
              <a:ext uri="{FF2B5EF4-FFF2-40B4-BE49-F238E27FC236}">
                <a16:creationId xmlns:a16="http://schemas.microsoft.com/office/drawing/2014/main" id="{3234FE3C-DFDD-4EE4-9537-F64233758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526"/>
            <a:ext cx="2938364" cy="88648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Notched Right 1">
            <a:extLst>
              <a:ext uri="{FF2B5EF4-FFF2-40B4-BE49-F238E27FC236}">
                <a16:creationId xmlns:a16="http://schemas.microsoft.com/office/drawing/2014/main" id="{C9691A03-29BA-4A08-AC30-E72DFB0BEF93}"/>
              </a:ext>
            </a:extLst>
          </p:cNvPr>
          <p:cNvSpPr/>
          <p:nvPr/>
        </p:nvSpPr>
        <p:spPr>
          <a:xfrm>
            <a:off x="3547964" y="5019984"/>
            <a:ext cx="600290" cy="37914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2887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971A179-9156-4C93-A66B-D0BA63A5948B}"/>
              </a:ext>
            </a:extLst>
          </p:cNvPr>
          <p:cNvSpPr txBox="1"/>
          <p:nvPr/>
        </p:nvSpPr>
        <p:spPr>
          <a:xfrm>
            <a:off x="822515" y="868890"/>
            <a:ext cx="6341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57E8CC5-672A-4527-95CB-73A85A215710}"/>
              </a:ext>
            </a:extLst>
          </p:cNvPr>
          <p:cNvGrpSpPr/>
          <p:nvPr/>
        </p:nvGrpSpPr>
        <p:grpSpPr>
          <a:xfrm>
            <a:off x="881988" y="1587031"/>
            <a:ext cx="10447651" cy="5431980"/>
            <a:chOff x="2108770" y="3194812"/>
            <a:chExt cx="9739423" cy="4417484"/>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108770" y="3194812"/>
              <a:ext cx="9739423" cy="39178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217424" y="3254137"/>
              <a:ext cx="9434161" cy="4358159"/>
            </a:xfrm>
            <a:prstGeom prst="rect">
              <a:avLst/>
            </a:prstGeom>
            <a:noFill/>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defRPr/>
              </a:pPr>
              <a:r>
                <a:rPr lang="ro-RO" sz="2800" dirty="0">
                  <a:solidFill>
                    <a:srgbClr val="002060"/>
                  </a:solidFill>
                </a:rPr>
                <a:t>Salariile echipei de proiect și taxele aferente raportate </a:t>
              </a:r>
              <a:r>
                <a:rPr lang="ro-RO" sz="2800" dirty="0" err="1">
                  <a:solidFill>
                    <a:srgbClr val="002060"/>
                  </a:solidFill>
                </a:rPr>
                <a:t>bulk</a:t>
              </a:r>
              <a:r>
                <a:rPr lang="ro-RO" sz="2800" dirty="0">
                  <a:solidFill>
                    <a:srgbClr val="002060"/>
                  </a:solidFill>
                </a:rPr>
                <a:t> – acestea trebuiesc raportate pe fiecare membru/ pe fiecare lună;</a:t>
              </a:r>
            </a:p>
            <a:p>
              <a:pPr marL="457200" indent="-457200" algn="just">
                <a:lnSpc>
                  <a:spcPct val="115000"/>
                </a:lnSpc>
                <a:spcBef>
                  <a:spcPts val="600"/>
                </a:spcBef>
                <a:spcAft>
                  <a:spcPts val="600"/>
                </a:spcAft>
                <a:buFont typeface="Wingdings" panose="05000000000000000000" pitchFamily="2" charset="2"/>
                <a:buChar char="v"/>
                <a:defRPr/>
              </a:pPr>
              <a:r>
                <a:rPr lang="ro-RO" sz="2800" dirty="0">
                  <a:solidFill>
                    <a:srgbClr val="002060"/>
                  </a:solidFill>
                </a:rPr>
                <a:t>Cheltuielile solicitate la rambursare nu respectă bugetul aprobat, nu se respectă încadrarea pe sub-linii bugetare și a bugetului detaliat:</a:t>
              </a:r>
            </a:p>
            <a:p>
              <a:pPr algn="just">
                <a:lnSpc>
                  <a:spcPct val="115000"/>
                </a:lnSpc>
                <a:spcBef>
                  <a:spcPts val="600"/>
                </a:spcBef>
                <a:spcAft>
                  <a:spcPts val="600"/>
                </a:spcAft>
                <a:defRPr/>
              </a:pPr>
              <a:r>
                <a:rPr lang="ro-RO" sz="2800" dirty="0">
                  <a:solidFill>
                    <a:srgbClr val="002060"/>
                  </a:solidFill>
                </a:rPr>
                <a:t>	- Per-</a:t>
              </a:r>
              <a:r>
                <a:rPr lang="ro-RO" sz="2800" dirty="0" err="1">
                  <a:solidFill>
                    <a:srgbClr val="002060"/>
                  </a:solidFill>
                </a:rPr>
                <a:t>diem</a:t>
              </a:r>
              <a:r>
                <a:rPr lang="ro-RO" sz="2800" dirty="0">
                  <a:solidFill>
                    <a:srgbClr val="002060"/>
                  </a:solidFill>
                </a:rPr>
                <a:t> raportat la capitolul Salarii;</a:t>
              </a:r>
            </a:p>
            <a:p>
              <a:pPr lvl="1" algn="just">
                <a:lnSpc>
                  <a:spcPct val="115000"/>
                </a:lnSpc>
                <a:spcBef>
                  <a:spcPts val="600"/>
                </a:spcBef>
                <a:spcAft>
                  <a:spcPts val="600"/>
                </a:spcAft>
                <a:defRPr/>
              </a:pPr>
              <a:r>
                <a:rPr lang="ro-RO" sz="2800" dirty="0">
                  <a:solidFill>
                    <a:srgbClr val="002060"/>
                  </a:solidFill>
                </a:rPr>
                <a:t>	- Salarii decontate la capitolul </a:t>
              </a:r>
              <a:r>
                <a:rPr lang="ro-RO" sz="2800" dirty="0" err="1">
                  <a:solidFill>
                    <a:srgbClr val="002060"/>
                  </a:solidFill>
                </a:rPr>
                <a:t>External</a:t>
              </a:r>
              <a:r>
                <a:rPr lang="ro-RO" sz="2800" dirty="0">
                  <a:solidFill>
                    <a:srgbClr val="002060"/>
                  </a:solidFill>
                </a:rPr>
                <a:t> </a:t>
              </a:r>
              <a:r>
                <a:rPr lang="ro-RO" sz="2800" dirty="0" err="1">
                  <a:solidFill>
                    <a:srgbClr val="002060"/>
                  </a:solidFill>
                </a:rPr>
                <a:t>Expertise</a:t>
              </a:r>
              <a:endParaRPr lang="ro-RO" sz="2800" dirty="0">
                <a:solidFill>
                  <a:srgbClr val="002060"/>
                </a:solidFill>
              </a:endParaRPr>
            </a:p>
            <a:p>
              <a:pPr algn="just">
                <a:lnSpc>
                  <a:spcPct val="115000"/>
                </a:lnSpc>
                <a:spcBef>
                  <a:spcPts val="600"/>
                </a:spcBef>
                <a:spcAft>
                  <a:spcPts val="600"/>
                </a:spcAft>
                <a:defRPr/>
              </a:pPr>
              <a:endParaRPr lang="ro-RO" sz="2800" dirty="0">
                <a:solidFill>
                  <a:srgbClr val="002060"/>
                </a:solidFill>
              </a:endParaRPr>
            </a:p>
            <a:p>
              <a:pPr marL="457200" indent="-457200" algn="just">
                <a:lnSpc>
                  <a:spcPct val="115000"/>
                </a:lnSpc>
                <a:spcBef>
                  <a:spcPts val="600"/>
                </a:spcBef>
                <a:spcAft>
                  <a:spcPts val="600"/>
                </a:spcAft>
                <a:buFont typeface="Wingdings" panose="05000000000000000000" pitchFamily="2" charset="2"/>
                <a:buChar char="v"/>
                <a:defRPr/>
              </a:pPr>
              <a:endParaRPr lang="en-GB" sz="3200" dirty="0">
                <a:solidFill>
                  <a:srgbClr val="002060"/>
                </a:solidFill>
              </a:endParaRPr>
            </a:p>
          </p:txBody>
        </p:sp>
      </p:grpSp>
      <p:sp>
        <p:nvSpPr>
          <p:cNvPr id="12" name="TextBox 11">
            <a:extLst>
              <a:ext uri="{FF2B5EF4-FFF2-40B4-BE49-F238E27FC236}">
                <a16:creationId xmlns:a16="http://schemas.microsoft.com/office/drawing/2014/main" id="{666589B9-B198-438B-9729-162317226628}"/>
              </a:ext>
            </a:extLst>
          </p:cNvPr>
          <p:cNvSpPr txBox="1"/>
          <p:nvPr/>
        </p:nvSpPr>
        <p:spPr>
          <a:xfrm>
            <a:off x="1616149" y="868891"/>
            <a:ext cx="9801150" cy="954107"/>
          </a:xfrm>
          <a:prstGeom prst="rect">
            <a:avLst/>
          </a:prstGeom>
          <a:noFill/>
        </p:spPr>
        <p:txBody>
          <a:bodyPr wrap="square" rtlCol="0">
            <a:spAutoFit/>
          </a:bodyPr>
          <a:lstStyle/>
          <a:p>
            <a:pPr algn="ctr"/>
            <a:r>
              <a:rPr kumimoji="0" lang="ro-RO" sz="2800" b="1" i="0" u="none" strike="noStrike" kern="1200" cap="none" spc="0" normalizeH="0" baseline="0" noProof="0" dirty="0">
                <a:ln>
                  <a:noFill/>
                </a:ln>
                <a:solidFill>
                  <a:srgbClr val="002060"/>
                </a:solidFill>
                <a:effectLst/>
                <a:uLnTx/>
                <a:uFillTx/>
                <a:latin typeface="Calibri"/>
                <a:ea typeface="+mn-ea"/>
                <a:cs typeface="+mn-cs"/>
              </a:rPr>
              <a:t>Greșeli comune de raportare din Programe similare</a:t>
            </a:r>
            <a:endParaRPr lang="en-US" sz="2800" b="1" dirty="0">
              <a:solidFill>
                <a:srgbClr val="002060"/>
              </a:solidFill>
            </a:endParaRPr>
          </a:p>
          <a:p>
            <a:pPr algn="r"/>
            <a:r>
              <a:rPr lang="en-US" sz="2800" b="1" dirty="0">
                <a:solidFill>
                  <a:srgbClr val="002060"/>
                </a:solidFill>
              </a:rPr>
              <a:t> </a:t>
            </a:r>
          </a:p>
        </p:txBody>
      </p:sp>
      <p:pic>
        <p:nvPicPr>
          <p:cNvPr id="6148" name="Picture 4" descr="Programul Interreg NEXT România-Republica Moldova">
            <a:extLst>
              <a:ext uri="{FF2B5EF4-FFF2-40B4-BE49-F238E27FC236}">
                <a16:creationId xmlns:a16="http://schemas.microsoft.com/office/drawing/2014/main" id="{3234FE3C-DFDD-4EE4-9537-F64233758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526"/>
            <a:ext cx="2938364" cy="88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7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a:extLst>
              <a:ext uri="{FF2B5EF4-FFF2-40B4-BE49-F238E27FC236}">
                <a16:creationId xmlns:a16="http://schemas.microsoft.com/office/drawing/2014/main" id="{CF7A538B-6815-4DBD-A072-F59BA8E498DB}"/>
              </a:ext>
            </a:extLst>
          </p:cNvPr>
          <p:cNvGrpSpPr/>
          <p:nvPr/>
        </p:nvGrpSpPr>
        <p:grpSpPr>
          <a:xfrm>
            <a:off x="2939544" y="3429378"/>
            <a:ext cx="1591582" cy="617162"/>
            <a:chOff x="1488849" y="3837442"/>
            <a:chExt cx="1591582" cy="617162"/>
          </a:xfrm>
        </p:grpSpPr>
        <p:sp>
          <p:nvSpPr>
            <p:cNvPr id="10" name="TextBox 9">
              <a:extLst>
                <a:ext uri="{FF2B5EF4-FFF2-40B4-BE49-F238E27FC236}">
                  <a16:creationId xmlns:a16="http://schemas.microsoft.com/office/drawing/2014/main" id="{5DEC3DC8-796E-4F9F-86A4-F1A932C97776}"/>
                </a:ext>
              </a:extLst>
            </p:cNvPr>
            <p:cNvSpPr txBox="1"/>
            <p:nvPr/>
          </p:nvSpPr>
          <p:spPr>
            <a:xfrm>
              <a:off x="1488849" y="3837442"/>
              <a:ext cx="1591582" cy="369332"/>
            </a:xfrm>
            <a:prstGeom prst="rect">
              <a:avLst/>
            </a:prstGeom>
            <a:noFill/>
          </p:spPr>
          <p:txBody>
            <a:bodyPr wrap="square" rtlCol="0">
              <a:spAutoFit/>
            </a:bodyPr>
            <a:lstStyle/>
            <a:p>
              <a:pPr algn="ctr"/>
              <a:endParaRPr lang="en-US" b="1" dirty="0">
                <a:solidFill>
                  <a:srgbClr val="FF5969"/>
                </a:solidFill>
                <a:latin typeface="Tw Cen MT" panose="020B0602020104020603" pitchFamily="34" charset="0"/>
              </a:endParaRPr>
            </a:p>
          </p:txBody>
        </p:sp>
        <p:sp>
          <p:nvSpPr>
            <p:cNvPr id="13" name="TextBox 12">
              <a:extLst>
                <a:ext uri="{FF2B5EF4-FFF2-40B4-BE49-F238E27FC236}">
                  <a16:creationId xmlns:a16="http://schemas.microsoft.com/office/drawing/2014/main" id="{8A7438F0-DCC4-4203-B1D7-F6EBA8060307}"/>
                </a:ext>
              </a:extLst>
            </p:cNvPr>
            <p:cNvSpPr txBox="1"/>
            <p:nvPr/>
          </p:nvSpPr>
          <p:spPr>
            <a:xfrm>
              <a:off x="1488849" y="4146827"/>
              <a:ext cx="1591582" cy="307777"/>
            </a:xfrm>
            <a:prstGeom prst="rect">
              <a:avLst/>
            </a:prstGeom>
            <a:noFill/>
          </p:spPr>
          <p:txBody>
            <a:bodyPr wrap="square" rtlCol="0">
              <a:spAutoFit/>
            </a:bodyPr>
            <a:lstStyle/>
            <a:p>
              <a:pPr algn="ctr"/>
              <a:endParaRPr lang="en-US" sz="1400" b="1" dirty="0">
                <a:solidFill>
                  <a:srgbClr val="A6A6A6"/>
                </a:solidFill>
                <a:latin typeface="Tw Cen MT" panose="020B0602020104020603" pitchFamily="34" charset="0"/>
              </a:endParaRPr>
            </a:p>
          </p:txBody>
        </p:sp>
      </p:grpSp>
      <p:sp>
        <p:nvSpPr>
          <p:cNvPr id="2" name="Title 1">
            <a:extLst>
              <a:ext uri="{FF2B5EF4-FFF2-40B4-BE49-F238E27FC236}">
                <a16:creationId xmlns:a16="http://schemas.microsoft.com/office/drawing/2014/main" id="{0EC99481-C0B6-498D-9DA1-A352CFEDD068}"/>
              </a:ext>
            </a:extLst>
          </p:cNvPr>
          <p:cNvSpPr>
            <a:spLocks noGrp="1"/>
          </p:cNvSpPr>
          <p:nvPr>
            <p:ph type="ctrTitle"/>
          </p:nvPr>
        </p:nvSpPr>
        <p:spPr/>
        <p:txBody>
          <a:bodyPr/>
          <a:lstStyle/>
          <a:p>
            <a:r>
              <a:rPr lang="ro-RO" dirty="0"/>
              <a:t>Mulțumesc!</a:t>
            </a:r>
            <a:endParaRPr lang="en-US" dirty="0"/>
          </a:p>
        </p:txBody>
      </p:sp>
      <p:pic>
        <p:nvPicPr>
          <p:cNvPr id="7170" name="Picture 2" descr="Programul Interreg NEXT România-Republica Moldova">
            <a:extLst>
              <a:ext uri="{FF2B5EF4-FFF2-40B4-BE49-F238E27FC236}">
                <a16:creationId xmlns:a16="http://schemas.microsoft.com/office/drawing/2014/main" id="{B4D16392-C1AC-4A8C-B3E3-758C0BECC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29" y="21949"/>
            <a:ext cx="2889079" cy="87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11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7">
            <a:extLst>
              <a:ext uri="{FF2B5EF4-FFF2-40B4-BE49-F238E27FC236}">
                <a16:creationId xmlns:a16="http://schemas.microsoft.com/office/drawing/2014/main" id="{BFAE0E83-7A42-6F20-29AF-AE4E05D51CB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19" name="CasellaDiTesto 18">
            <a:extLst>
              <a:ext uri="{FF2B5EF4-FFF2-40B4-BE49-F238E27FC236}">
                <a16:creationId xmlns:a16="http://schemas.microsoft.com/office/drawing/2014/main" id="{36F4CCB2-0295-CD8C-486E-35EBF7F80B3D}"/>
              </a:ext>
            </a:extLst>
          </p:cNvPr>
          <p:cNvSpPr txBox="1"/>
          <p:nvPr/>
        </p:nvSpPr>
        <p:spPr>
          <a:xfrm>
            <a:off x="274002" y="1436048"/>
            <a:ext cx="4772131" cy="1077218"/>
          </a:xfrm>
          <a:prstGeom prst="rect">
            <a:avLst/>
          </a:prstGeom>
          <a:noFill/>
        </p:spPr>
        <p:txBody>
          <a:bodyPr wrap="square">
            <a:spAutoFit/>
          </a:bodyPr>
          <a:lstStyle/>
          <a:p>
            <a:r>
              <a:rPr lang="en-US" sz="3200" b="1" i="1" dirty="0">
                <a:solidFill>
                  <a:srgbClr val="07147A"/>
                </a:solidFill>
                <a:latin typeface="Century Gothic" panose="020B0502020202020204" pitchFamily="34" charset="0"/>
              </a:rPr>
              <a:t>Questions &amp; answers on procurement</a:t>
            </a:r>
            <a:endParaRPr lang="it-IT" sz="3200" b="1" dirty="0">
              <a:solidFill>
                <a:srgbClr val="07147A"/>
              </a:solidFill>
              <a:latin typeface="Century Gothic" panose="020B0502020202020204" pitchFamily="34" charset="0"/>
            </a:endParaRPr>
          </a:p>
        </p:txBody>
      </p:sp>
      <p:sp>
        <p:nvSpPr>
          <p:cNvPr id="2" name="CasellaDiTesto 19">
            <a:extLst>
              <a:ext uri="{FF2B5EF4-FFF2-40B4-BE49-F238E27FC236}">
                <a16:creationId xmlns:a16="http://schemas.microsoft.com/office/drawing/2014/main" id="{227D2894-DA62-FEDE-905B-D83AE2F9C0DA}"/>
              </a:ext>
            </a:extLst>
          </p:cNvPr>
          <p:cNvSpPr txBox="1"/>
          <p:nvPr/>
        </p:nvSpPr>
        <p:spPr>
          <a:xfrm>
            <a:off x="135264" y="4073085"/>
            <a:ext cx="5327922" cy="611834"/>
          </a:xfrm>
          <a:prstGeom prst="rect">
            <a:avLst/>
          </a:prstGeom>
          <a:noFill/>
        </p:spPr>
        <p:txBody>
          <a:bodyPr wrap="square">
            <a:spAutoFit/>
          </a:bodyPr>
          <a:lstStyle/>
          <a:p>
            <a:pPr fontAlgn="base">
              <a:lnSpc>
                <a:spcPct val="110000"/>
              </a:lnSpc>
              <a:spcBef>
                <a:spcPct val="0"/>
              </a:spcBef>
            </a:pPr>
            <a:r>
              <a:rPr lang="en-US" sz="1600" b="1" dirty="0">
                <a:solidFill>
                  <a:schemeClr val="bg1">
                    <a:lumMod val="50000"/>
                  </a:schemeClr>
                </a:solidFill>
                <a:latin typeface="Century Gothic" pitchFamily="34" charset="0"/>
                <a:cs typeface="Arial" pitchFamily="34" charset="0"/>
              </a:rPr>
              <a:t>Follow-up training for Moldovan beneficiaries</a:t>
            </a:r>
          </a:p>
          <a:p>
            <a:pPr fontAlgn="base">
              <a:lnSpc>
                <a:spcPct val="110000"/>
              </a:lnSpc>
              <a:spcBef>
                <a:spcPct val="0"/>
              </a:spcBef>
              <a:spcAft>
                <a:spcPts val="800"/>
              </a:spcAft>
            </a:pPr>
            <a:r>
              <a:rPr lang="en-US" sz="1600" dirty="0">
                <a:solidFill>
                  <a:schemeClr val="bg1">
                    <a:lumMod val="50000"/>
                  </a:schemeClr>
                </a:solidFill>
                <a:latin typeface="Century Gothic" pitchFamily="34" charset="0"/>
                <a:cs typeface="Arial" pitchFamily="34" charset="0"/>
              </a:rPr>
              <a:t>Online, 7 November 2024</a:t>
            </a:r>
            <a:endParaRPr lang="it-IT" sz="1600" dirty="0">
              <a:solidFill>
                <a:schemeClr val="bg1">
                  <a:lumMod val="50000"/>
                </a:schemeClr>
              </a:solidFill>
              <a:latin typeface="Century Gothic" pitchFamily="34" charset="0"/>
              <a:cs typeface="Arial" pitchFamily="34" charset="0"/>
            </a:endParaRPr>
          </a:p>
        </p:txBody>
      </p:sp>
    </p:spTree>
    <p:extLst>
      <p:ext uri="{BB962C8B-B14F-4D97-AF65-F5344CB8AC3E}">
        <p14:creationId xmlns:p14="http://schemas.microsoft.com/office/powerpoint/2010/main" val="214103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030E8-E746-4040-9199-B8B316978220}"/>
            </a:ext>
          </a:extLst>
        </p:cNvPr>
        <p:cNvGrpSpPr/>
        <p:nvPr/>
      </p:nvGrpSpPr>
      <p:grpSpPr>
        <a:xfrm>
          <a:off x="0" y="0"/>
          <a:ext cx="0" cy="0"/>
          <a:chOff x="0" y="0"/>
          <a:chExt cx="0" cy="0"/>
        </a:xfrm>
      </p:grpSpPr>
      <p:pic>
        <p:nvPicPr>
          <p:cNvPr id="3" name="Immagine 7">
            <a:extLst>
              <a:ext uri="{FF2B5EF4-FFF2-40B4-BE49-F238E27FC236}">
                <a16:creationId xmlns:a16="http://schemas.microsoft.com/office/drawing/2014/main" id="{C651295A-839D-C760-307F-0301B95789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19" name="CasellaDiTesto 18">
            <a:extLst>
              <a:ext uri="{FF2B5EF4-FFF2-40B4-BE49-F238E27FC236}">
                <a16:creationId xmlns:a16="http://schemas.microsoft.com/office/drawing/2014/main" id="{FA0DFEB9-F07C-5020-C085-57345B6F79C6}"/>
              </a:ext>
            </a:extLst>
          </p:cNvPr>
          <p:cNvSpPr txBox="1"/>
          <p:nvPr/>
        </p:nvSpPr>
        <p:spPr>
          <a:xfrm>
            <a:off x="274002" y="1436048"/>
            <a:ext cx="4772131" cy="1569660"/>
          </a:xfrm>
          <a:prstGeom prst="rect">
            <a:avLst/>
          </a:prstGeom>
          <a:noFill/>
        </p:spPr>
        <p:txBody>
          <a:bodyPr wrap="square">
            <a:spAutoFit/>
          </a:bodyPr>
          <a:lstStyle/>
          <a:p>
            <a:r>
              <a:rPr lang="en-US" sz="3200" b="1" i="1" dirty="0">
                <a:solidFill>
                  <a:srgbClr val="07147A"/>
                </a:solidFill>
                <a:latin typeface="Century Gothic" panose="020B0502020202020204" pitchFamily="34" charset="0"/>
              </a:rPr>
              <a:t>Reminder of procurement rules in Interreg NEXT</a:t>
            </a:r>
            <a:endParaRPr lang="it-IT" sz="3200" b="1" dirty="0">
              <a:solidFill>
                <a:srgbClr val="07147A"/>
              </a:solidFill>
              <a:latin typeface="Century Gothic" panose="020B0502020202020204" pitchFamily="34" charset="0"/>
            </a:endParaRPr>
          </a:p>
        </p:txBody>
      </p:sp>
      <p:sp>
        <p:nvSpPr>
          <p:cNvPr id="2" name="CasellaDiTesto 19">
            <a:extLst>
              <a:ext uri="{FF2B5EF4-FFF2-40B4-BE49-F238E27FC236}">
                <a16:creationId xmlns:a16="http://schemas.microsoft.com/office/drawing/2014/main" id="{C449E9EC-FD16-A7F7-EC50-375D7E882236}"/>
              </a:ext>
            </a:extLst>
          </p:cNvPr>
          <p:cNvSpPr txBox="1"/>
          <p:nvPr/>
        </p:nvSpPr>
        <p:spPr>
          <a:xfrm>
            <a:off x="135264" y="4073085"/>
            <a:ext cx="5327922" cy="611834"/>
          </a:xfrm>
          <a:prstGeom prst="rect">
            <a:avLst/>
          </a:prstGeom>
          <a:noFill/>
        </p:spPr>
        <p:txBody>
          <a:bodyPr wrap="square">
            <a:spAutoFit/>
          </a:bodyPr>
          <a:lstStyle/>
          <a:p>
            <a:pPr fontAlgn="base">
              <a:lnSpc>
                <a:spcPct val="110000"/>
              </a:lnSpc>
              <a:spcBef>
                <a:spcPct val="0"/>
              </a:spcBef>
            </a:pPr>
            <a:r>
              <a:rPr lang="en-US" sz="1600" b="1" dirty="0">
                <a:solidFill>
                  <a:schemeClr val="bg1">
                    <a:lumMod val="50000"/>
                  </a:schemeClr>
                </a:solidFill>
                <a:latin typeface="Century Gothic" pitchFamily="34" charset="0"/>
                <a:cs typeface="Arial" pitchFamily="34" charset="0"/>
              </a:rPr>
              <a:t>Follow-up training for Moldovan beneficiaries</a:t>
            </a:r>
          </a:p>
          <a:p>
            <a:pPr fontAlgn="base">
              <a:lnSpc>
                <a:spcPct val="110000"/>
              </a:lnSpc>
              <a:spcBef>
                <a:spcPct val="0"/>
              </a:spcBef>
              <a:spcAft>
                <a:spcPts val="800"/>
              </a:spcAft>
            </a:pPr>
            <a:r>
              <a:rPr lang="en-US" sz="1600" dirty="0">
                <a:solidFill>
                  <a:schemeClr val="bg1">
                    <a:lumMod val="50000"/>
                  </a:schemeClr>
                </a:solidFill>
                <a:latin typeface="Century Gothic" pitchFamily="34" charset="0"/>
                <a:cs typeface="Arial" pitchFamily="34" charset="0"/>
              </a:rPr>
              <a:t>Online, 7 November 2024</a:t>
            </a:r>
            <a:endParaRPr lang="it-IT" sz="1600" dirty="0">
              <a:solidFill>
                <a:schemeClr val="bg1">
                  <a:lumMod val="50000"/>
                </a:schemeClr>
              </a:solidFill>
              <a:latin typeface="Century Gothic" pitchFamily="34" charset="0"/>
              <a:cs typeface="Arial" pitchFamily="34" charset="0"/>
            </a:endParaRPr>
          </a:p>
        </p:txBody>
      </p:sp>
    </p:spTree>
    <p:extLst>
      <p:ext uri="{BB962C8B-B14F-4D97-AF65-F5344CB8AC3E}">
        <p14:creationId xmlns:p14="http://schemas.microsoft.com/office/powerpoint/2010/main" val="3229139235"/>
      </p:ext>
    </p:extLst>
  </p:cSld>
  <p:clrMapOvr>
    <a:masterClrMapping/>
  </p:clrMapOvr>
  <mc:AlternateContent xmlns:mc="http://schemas.openxmlformats.org/markup-compatibility/2006" xmlns:p14="http://schemas.microsoft.com/office/powerpoint/2010/main">
    <mc:Choice Requires="p14">
      <p:transition spd="slow" p14:dur="2000" advTm="5003"/>
    </mc:Choice>
    <mc:Fallback xmlns="">
      <p:transition spd="slow" advTm="500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4EE384D-BB0D-91DA-EE0E-4453F89A963E}"/>
              </a:ext>
            </a:extLst>
          </p:cNvPr>
          <p:cNvSpPr txBox="1"/>
          <p:nvPr/>
        </p:nvSpPr>
        <p:spPr>
          <a:xfrm>
            <a:off x="876668" y="1338099"/>
            <a:ext cx="10355077" cy="3108543"/>
          </a:xfrm>
          <a:prstGeom prst="rect">
            <a:avLst/>
          </a:prstGeom>
          <a:solidFill>
            <a:schemeClr val="bg1"/>
          </a:solidFill>
        </p:spPr>
        <p:txBody>
          <a:bodyPr wrap="square">
            <a:spAutoFit/>
          </a:bodyPr>
          <a:lstStyle/>
          <a:p>
            <a:pPr marL="742950" indent="-742950">
              <a:buClr>
                <a:srgbClr val="751D70"/>
              </a:buClr>
              <a:buFont typeface="Arial" panose="020B0604020202020204" pitchFamily="34" charset="0"/>
              <a:buChar char="•"/>
            </a:pPr>
            <a:r>
              <a:rPr lang="en-US" sz="2800" b="1" i="0" dirty="0">
                <a:solidFill>
                  <a:srgbClr val="000000"/>
                </a:solidFill>
                <a:effectLst/>
                <a:latin typeface="Century Gothic" panose="020B0502020202020204" pitchFamily="34" charset="0"/>
              </a:rPr>
              <a:t>General questions</a:t>
            </a:r>
          </a:p>
          <a:p>
            <a:pPr marL="742950" indent="-742950">
              <a:buClr>
                <a:srgbClr val="751D70"/>
              </a:buClr>
              <a:buFont typeface="Arial" panose="020B0604020202020204" pitchFamily="34" charset="0"/>
              <a:buChar char="•"/>
            </a:pPr>
            <a:endParaRPr lang="en-US" sz="2800" b="1" dirty="0">
              <a:solidFill>
                <a:srgbClr val="000000"/>
              </a:solidFill>
              <a:latin typeface="Century Gothic" panose="020B0502020202020204" pitchFamily="34" charset="0"/>
            </a:endParaRPr>
          </a:p>
          <a:p>
            <a:pPr marL="742950" indent="-742950">
              <a:buClr>
                <a:srgbClr val="751D70"/>
              </a:buClr>
              <a:buFont typeface="Arial" panose="020B0604020202020204" pitchFamily="34" charset="0"/>
              <a:buChar char="•"/>
            </a:pPr>
            <a:r>
              <a:rPr lang="en-US" sz="2800" b="1" dirty="0">
                <a:solidFill>
                  <a:srgbClr val="000000"/>
                </a:solidFill>
                <a:latin typeface="Century Gothic" panose="020B0502020202020204" pitchFamily="34" charset="0"/>
              </a:rPr>
              <a:t>Preparation of documents</a:t>
            </a:r>
            <a:endParaRPr lang="en-US" sz="2800" b="1" i="0" dirty="0">
              <a:solidFill>
                <a:srgbClr val="000000"/>
              </a:solidFill>
              <a:effectLst/>
              <a:latin typeface="Century Gothic" panose="020B0502020202020204" pitchFamily="34" charset="0"/>
            </a:endParaRPr>
          </a:p>
          <a:p>
            <a:pPr marL="742950" indent="-742950">
              <a:buClr>
                <a:srgbClr val="751D70"/>
              </a:buClr>
              <a:buFont typeface="Arial" panose="020B0604020202020204" pitchFamily="34" charset="0"/>
              <a:buChar char="•"/>
            </a:pPr>
            <a:endParaRPr lang="en-US" sz="2800" b="1" i="0" dirty="0">
              <a:solidFill>
                <a:srgbClr val="000000"/>
              </a:solidFill>
              <a:effectLst/>
              <a:latin typeface="Century Gothic" panose="020B0502020202020204" pitchFamily="34" charset="0"/>
            </a:endParaRPr>
          </a:p>
          <a:p>
            <a:pPr marL="742950" indent="-742950">
              <a:buClr>
                <a:srgbClr val="751D70"/>
              </a:buClr>
              <a:buFont typeface="Arial" panose="020B0604020202020204" pitchFamily="34" charset="0"/>
              <a:buChar char="•"/>
            </a:pPr>
            <a:r>
              <a:rPr lang="en-US" sz="2800" b="1" dirty="0">
                <a:solidFill>
                  <a:srgbClr val="000000"/>
                </a:solidFill>
                <a:latin typeface="Century Gothic" panose="020B0502020202020204" pitchFamily="34" charset="0"/>
              </a:rPr>
              <a:t>Award</a:t>
            </a:r>
          </a:p>
          <a:p>
            <a:pPr marL="742950" indent="-742950">
              <a:buClr>
                <a:srgbClr val="751D70"/>
              </a:buClr>
              <a:buFont typeface="Arial" panose="020B0604020202020204" pitchFamily="34" charset="0"/>
              <a:buChar char="•"/>
            </a:pPr>
            <a:endParaRPr lang="en-US" sz="2800" b="1" dirty="0">
              <a:solidFill>
                <a:srgbClr val="000000"/>
              </a:solidFill>
              <a:latin typeface="Century Gothic" panose="020B0502020202020204" pitchFamily="34" charset="0"/>
            </a:endParaRPr>
          </a:p>
          <a:p>
            <a:pPr marL="742950" indent="-742950">
              <a:buClr>
                <a:srgbClr val="751D70"/>
              </a:buClr>
              <a:buFont typeface="Arial" panose="020B0604020202020204" pitchFamily="34" charset="0"/>
              <a:buChar char="•"/>
            </a:pPr>
            <a:r>
              <a:rPr lang="en-US" sz="2800" b="1" dirty="0">
                <a:solidFill>
                  <a:srgbClr val="000000"/>
                </a:solidFill>
                <a:latin typeface="Century Gothic" panose="020B0502020202020204" pitchFamily="34" charset="0"/>
              </a:rPr>
              <a:t>Questions not related to procurement (not answered)</a:t>
            </a:r>
          </a:p>
        </p:txBody>
      </p:sp>
      <p:sp>
        <p:nvSpPr>
          <p:cNvPr id="7" name="Segnaposto testo 2">
            <a:extLst>
              <a:ext uri="{FF2B5EF4-FFF2-40B4-BE49-F238E27FC236}">
                <a16:creationId xmlns:a16="http://schemas.microsoft.com/office/drawing/2014/main" id="{8BB3A0BB-1BCC-9898-0DF4-3CE122588258}"/>
              </a:ext>
            </a:extLst>
          </p:cNvPr>
          <p:cNvSpPr>
            <a:spLocks noGrp="1"/>
          </p:cNvSpPr>
          <p:nvPr>
            <p:ph type="body" sz="quarter" idx="10"/>
          </p:nvPr>
        </p:nvSpPr>
        <p:spPr>
          <a:xfrm>
            <a:off x="876668" y="436233"/>
            <a:ext cx="8894763" cy="387277"/>
          </a:xfrm>
        </p:spPr>
        <p:txBody>
          <a:bodyPr>
            <a:noAutofit/>
          </a:bodyPr>
          <a:lstStyle/>
          <a:p>
            <a:r>
              <a:rPr lang="it-IT" b="1" dirty="0" err="1">
                <a:latin typeface="Century Gothic" panose="020B0502020202020204" pitchFamily="34" charset="0"/>
              </a:rPr>
              <a:t>Questions</a:t>
            </a:r>
            <a:r>
              <a:rPr lang="it-IT" b="1" dirty="0">
                <a:latin typeface="Century Gothic" panose="020B0502020202020204" pitchFamily="34" charset="0"/>
              </a:rPr>
              <a:t> </a:t>
            </a:r>
            <a:r>
              <a:rPr lang="it-IT" b="1" dirty="0" err="1">
                <a:latin typeface="Century Gothic" panose="020B0502020202020204" pitchFamily="34" charset="0"/>
              </a:rPr>
              <a:t>received</a:t>
            </a:r>
            <a:endParaRPr lang="it-IT" b="1" dirty="0">
              <a:latin typeface="Century Gothic" panose="020B0502020202020204" pitchFamily="34" charset="0"/>
            </a:endParaRPr>
          </a:p>
        </p:txBody>
      </p:sp>
    </p:spTree>
    <p:extLst>
      <p:ext uri="{BB962C8B-B14F-4D97-AF65-F5344CB8AC3E}">
        <p14:creationId xmlns:p14="http://schemas.microsoft.com/office/powerpoint/2010/main" val="1825567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2644FF5-4BE6-0EB5-3219-572C3F275B33}"/>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5" name="CasellaDiTesto 4">
            <a:extLst>
              <a:ext uri="{FF2B5EF4-FFF2-40B4-BE49-F238E27FC236}">
                <a16:creationId xmlns:a16="http://schemas.microsoft.com/office/drawing/2014/main" id="{8F4A5860-99CA-6E31-1EA7-664201D43D36}"/>
              </a:ext>
            </a:extLst>
          </p:cNvPr>
          <p:cNvSpPr txBox="1"/>
          <p:nvPr/>
        </p:nvSpPr>
        <p:spPr>
          <a:xfrm>
            <a:off x="0" y="2312108"/>
            <a:ext cx="12192000" cy="707886"/>
          </a:xfrm>
          <a:prstGeom prst="rect">
            <a:avLst/>
          </a:prstGeom>
          <a:noFill/>
        </p:spPr>
        <p:txBody>
          <a:bodyPr wrap="square">
            <a:spAutoFit/>
          </a:bodyPr>
          <a:lstStyle/>
          <a:p>
            <a:pPr algn="ctr"/>
            <a:r>
              <a:rPr lang="en-US" sz="4000" b="1" i="1" dirty="0">
                <a:solidFill>
                  <a:srgbClr val="07147A"/>
                </a:solidFill>
                <a:latin typeface="Century Gothic" panose="020B0502020202020204" pitchFamily="34" charset="0"/>
              </a:rPr>
              <a:t>General questions</a:t>
            </a:r>
          </a:p>
        </p:txBody>
      </p:sp>
    </p:spTree>
    <p:extLst>
      <p:ext uri="{BB962C8B-B14F-4D97-AF65-F5344CB8AC3E}">
        <p14:creationId xmlns:p14="http://schemas.microsoft.com/office/powerpoint/2010/main" val="2043433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414ED-4307-7468-62CD-70E41605203F}"/>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0D92F780-E70E-2652-F459-567CDBA57771}"/>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General questions</a:t>
            </a:r>
          </a:p>
        </p:txBody>
      </p:sp>
      <p:graphicFrame>
        <p:nvGraphicFramePr>
          <p:cNvPr id="3" name="Taula 2">
            <a:extLst>
              <a:ext uri="{FF2B5EF4-FFF2-40B4-BE49-F238E27FC236}">
                <a16:creationId xmlns:a16="http://schemas.microsoft.com/office/drawing/2014/main" id="{DF6B3281-CA75-AFA3-8BA9-7BA4371E8886}"/>
              </a:ext>
            </a:extLst>
          </p:cNvPr>
          <p:cNvGraphicFramePr>
            <a:graphicFrameLocks noGrp="1"/>
          </p:cNvGraphicFramePr>
          <p:nvPr/>
        </p:nvGraphicFramePr>
        <p:xfrm>
          <a:off x="861817" y="1261833"/>
          <a:ext cx="10468366" cy="498856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Is it acceptable to pay invoices for goods and services procured under the project</a:t>
                      </a:r>
                    </a:p>
                    <a:p>
                      <a:r>
                        <a:rPr lang="en-US" noProof="0" dirty="0">
                          <a:latin typeface="Century Gothic" panose="020B0502020202020204" pitchFamily="34" charset="0"/>
                        </a:rPr>
                        <a:t>prior to the presentation and acceptance of expenses by the auditor?</a:t>
                      </a:r>
                    </a:p>
                  </a:txBody>
                  <a:tcPr/>
                </a:tc>
                <a:tc>
                  <a:txBody>
                    <a:bodyPr/>
                    <a:lstStyle/>
                    <a:p>
                      <a:r>
                        <a:rPr lang="en-GB" noProof="0" dirty="0">
                          <a:latin typeface="Century Gothic" panose="020B0502020202020204" pitchFamily="34" charset="0"/>
                        </a:rPr>
                        <a:t>The </a:t>
                      </a:r>
                      <a:r>
                        <a:rPr lang="en-GB" i="1" noProof="0" dirty="0">
                          <a:latin typeface="Century Gothic" panose="020B0502020202020204" pitchFamily="34" charset="0"/>
                        </a:rPr>
                        <a:t>controllers</a:t>
                      </a:r>
                      <a:r>
                        <a:rPr lang="en-GB" noProof="0" dirty="0">
                          <a:latin typeface="Century Gothic" panose="020B0502020202020204" pitchFamily="34" charset="0"/>
                        </a:rPr>
                        <a:t> (private auditors) will only check paid invoices. Any non-paid invoice will be “parked” to the next reporting period.</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What types of timesheets will we use?</a:t>
                      </a:r>
                    </a:p>
                  </a:txBody>
                  <a:tcPr/>
                </a:tc>
                <a:tc>
                  <a:txBody>
                    <a:bodyPr/>
                    <a:lstStyle/>
                    <a:p>
                      <a:pPr>
                        <a:spcAft>
                          <a:spcPts val="400"/>
                        </a:spcAft>
                      </a:pPr>
                      <a:r>
                        <a:rPr lang="en-GB" noProof="0" dirty="0">
                          <a:latin typeface="Century Gothic" panose="020B0502020202020204" pitchFamily="34" charset="0"/>
                        </a:rPr>
                        <a:t>This question does not relate directly to procurement, except for services contracts paid on the basis of daily or hourly fees. </a:t>
                      </a:r>
                    </a:p>
                    <a:p>
                      <a:r>
                        <a:rPr lang="en-GB" noProof="0" dirty="0">
                          <a:latin typeface="Century Gothic" panose="020B0502020202020204" pitchFamily="34" charset="0"/>
                        </a:rPr>
                        <a:t>The programme does not propose any template of timesheet.  </a:t>
                      </a:r>
                    </a:p>
                  </a:txBody>
                  <a:tcPr/>
                </a:tc>
                <a:extLst>
                  <a:ext uri="{0D108BD9-81ED-4DB2-BD59-A6C34878D82A}">
                    <a16:rowId xmlns:a16="http://schemas.microsoft.com/office/drawing/2014/main" val="729452690"/>
                  </a:ext>
                </a:extLst>
              </a:tr>
              <a:tr h="370840">
                <a:tc>
                  <a:txBody>
                    <a:bodyPr/>
                    <a:lstStyle/>
                    <a:p>
                      <a:r>
                        <a:rPr lang="en-US" noProof="0" dirty="0">
                          <a:latin typeface="Century Gothic" panose="020B0502020202020204" pitchFamily="34" charset="0"/>
                        </a:rPr>
                        <a:t>Multi-year contract, is it allowed to contract the economic agent for the provision of services over 1-2 years?</a:t>
                      </a:r>
                    </a:p>
                  </a:txBody>
                  <a:tcPr/>
                </a:tc>
                <a:tc>
                  <a:txBody>
                    <a:bodyPr/>
                    <a:lstStyle/>
                    <a:p>
                      <a:r>
                        <a:rPr lang="en-GB" noProof="0" dirty="0">
                          <a:latin typeface="Century Gothic" panose="020B0502020202020204" pitchFamily="34" charset="0"/>
                        </a:rPr>
                        <a:t>Yes. In fact, annual contracts for the same service would be considered as artificial splitting. </a:t>
                      </a:r>
                    </a:p>
                  </a:txBody>
                  <a:tcPr/>
                </a:tc>
                <a:extLst>
                  <a:ext uri="{0D108BD9-81ED-4DB2-BD59-A6C34878D82A}">
                    <a16:rowId xmlns:a16="http://schemas.microsoft.com/office/drawing/2014/main" val="283648806"/>
                  </a:ext>
                </a:extLst>
              </a:tr>
              <a:tr h="370840">
                <a:tc>
                  <a:txBody>
                    <a:bodyPr/>
                    <a:lstStyle/>
                    <a:p>
                      <a:r>
                        <a:rPr lang="en-US" noProof="0" dirty="0">
                          <a:latin typeface="Century Gothic" panose="020B0502020202020204" pitchFamily="34" charset="0"/>
                        </a:rPr>
                        <a:t>Procurement of services specifically according to annual budget planning?</a:t>
                      </a:r>
                    </a:p>
                  </a:txBody>
                  <a:tcPr/>
                </a:tc>
                <a:tc>
                  <a:txBody>
                    <a:bodyPr/>
                    <a:lstStyle/>
                    <a:p>
                      <a:r>
                        <a:rPr lang="en-GB" noProof="0" dirty="0">
                          <a:latin typeface="Century Gothic" panose="020B0502020202020204" pitchFamily="34" charset="0"/>
                        </a:rPr>
                        <a:t>This question need clarification: it refers to project annual budget or institution annual budget? Private or public body?</a:t>
                      </a:r>
                    </a:p>
                  </a:txBody>
                  <a:tcPr/>
                </a:tc>
                <a:extLst>
                  <a:ext uri="{0D108BD9-81ED-4DB2-BD59-A6C34878D82A}">
                    <a16:rowId xmlns:a16="http://schemas.microsoft.com/office/drawing/2014/main" val="389728355"/>
                  </a:ext>
                </a:extLst>
              </a:tr>
            </a:tbl>
          </a:graphicData>
        </a:graphic>
      </p:graphicFrame>
    </p:spTree>
    <p:extLst>
      <p:ext uri="{BB962C8B-B14F-4D97-AF65-F5344CB8AC3E}">
        <p14:creationId xmlns:p14="http://schemas.microsoft.com/office/powerpoint/2010/main" val="220383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0C2E-1A0C-C229-028D-7BCC2C51E259}"/>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CFF64957-ABEA-F568-40CF-718AED4D4D06}"/>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General questions</a:t>
            </a:r>
          </a:p>
        </p:txBody>
      </p:sp>
      <p:graphicFrame>
        <p:nvGraphicFramePr>
          <p:cNvPr id="3" name="Taula 2">
            <a:extLst>
              <a:ext uri="{FF2B5EF4-FFF2-40B4-BE49-F238E27FC236}">
                <a16:creationId xmlns:a16="http://schemas.microsoft.com/office/drawing/2014/main" id="{7D2E540E-A0C6-4E78-712C-C1394AE324D0}"/>
              </a:ext>
            </a:extLst>
          </p:cNvPr>
          <p:cNvGraphicFramePr>
            <a:graphicFrameLocks noGrp="1"/>
          </p:cNvGraphicFramePr>
          <p:nvPr/>
        </p:nvGraphicFramePr>
        <p:xfrm>
          <a:off x="861817" y="1261833"/>
          <a:ext cx="10468366" cy="517144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Is the procurement plan approved annually, or for the entire implementation period?</a:t>
                      </a:r>
                    </a:p>
                  </a:txBody>
                  <a:tcPr/>
                </a:tc>
                <a:tc>
                  <a:txBody>
                    <a:bodyPr/>
                    <a:lstStyle/>
                    <a:p>
                      <a:r>
                        <a:rPr lang="en-GB" noProof="0" dirty="0">
                          <a:latin typeface="Century Gothic" panose="020B0502020202020204" pitchFamily="34" charset="0"/>
                        </a:rPr>
                        <a:t>Ideally the entire implementation period, as procurement may be a lengthy process</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How do we plan procurement if no sources have been allocated in the institution's budget at the moment?</a:t>
                      </a:r>
                    </a:p>
                  </a:txBody>
                  <a:tcPr/>
                </a:tc>
                <a:tc>
                  <a:txBody>
                    <a:bodyPr/>
                    <a:lstStyle/>
                    <a:p>
                      <a:pPr>
                        <a:spcAft>
                          <a:spcPts val="400"/>
                        </a:spcAft>
                      </a:pPr>
                      <a:r>
                        <a:rPr lang="en-GB" noProof="0" dirty="0">
                          <a:latin typeface="Century Gothic" panose="020B0502020202020204" pitchFamily="34" charset="0"/>
                        </a:rPr>
                        <a:t>You need to plan procurement in a realistic, that is, bearing in mind the time needed to allocate the project budget into the institution’s budget</a:t>
                      </a:r>
                    </a:p>
                  </a:txBody>
                  <a:tcPr/>
                </a:tc>
                <a:extLst>
                  <a:ext uri="{0D108BD9-81ED-4DB2-BD59-A6C34878D82A}">
                    <a16:rowId xmlns:a16="http://schemas.microsoft.com/office/drawing/2014/main" val="729452690"/>
                  </a:ext>
                </a:extLst>
              </a:tr>
              <a:tr h="370840">
                <a:tc>
                  <a:txBody>
                    <a:bodyPr/>
                    <a:lstStyle/>
                    <a:p>
                      <a:r>
                        <a:rPr lang="en-US" noProof="0" dirty="0">
                          <a:latin typeface="Century Gothic" panose="020B0502020202020204" pitchFamily="34" charset="0"/>
                        </a:rPr>
                        <a:t>What is the exact procedure for managing the public procurement process?</a:t>
                      </a:r>
                    </a:p>
                    <a:p>
                      <a:r>
                        <a:rPr lang="en-US" noProof="0" dirty="0">
                          <a:latin typeface="Century Gothic" panose="020B0502020202020204" pitchFamily="34" charset="0"/>
                        </a:rPr>
                        <a:t>· According to which templates do we prepare the procurement file?</a:t>
                      </a:r>
                    </a:p>
                    <a:p>
                      <a:r>
                        <a:rPr lang="en-US" noProof="0" dirty="0">
                          <a:latin typeface="Century Gothic" panose="020B0502020202020204" pitchFamily="34" charset="0"/>
                        </a:rPr>
                        <a:t>· Is there an approved Guide at the level of the Republic of Moldova regarding procurement rules?</a:t>
                      </a:r>
                    </a:p>
                    <a:p>
                      <a:r>
                        <a:rPr lang="en-US" noProof="0" dirty="0">
                          <a:latin typeface="Century Gothic" panose="020B0502020202020204" pitchFamily="34" charset="0"/>
                        </a:rPr>
                        <a:t>· What is different from the previous Program?</a:t>
                      </a:r>
                    </a:p>
                  </a:txBody>
                  <a:tcPr/>
                </a:tc>
                <a:tc>
                  <a:txBody>
                    <a:bodyPr/>
                    <a:lstStyle/>
                    <a:p>
                      <a:pPr>
                        <a:spcAft>
                          <a:spcPts val="400"/>
                        </a:spcAft>
                      </a:pPr>
                      <a:r>
                        <a:rPr lang="en-GB" noProof="0" dirty="0">
                          <a:latin typeface="Century Gothic" panose="020B0502020202020204" pitchFamily="34" charset="0"/>
                        </a:rPr>
                        <a:t>Please refer to the procurement documents in the programme’s website: </a:t>
                      </a:r>
                    </a:p>
                    <a:p>
                      <a:pPr marL="285750" indent="-285750">
                        <a:buFont typeface="Arial" panose="020B0604020202020204" pitchFamily="34" charset="0"/>
                        <a:buChar char="•"/>
                      </a:pPr>
                      <a:r>
                        <a:rPr lang="en-GB" noProof="0" dirty="0">
                          <a:latin typeface="Century Gothic" panose="020B0502020202020204" pitchFamily="34" charset="0"/>
                        </a:rPr>
                        <a:t>Black Sea Basin: see “procurement fiche” in </a:t>
                      </a:r>
                      <a:r>
                        <a:rPr lang="en-GB" noProof="0" dirty="0">
                          <a:latin typeface="Century Gothic" panose="020B0502020202020204" pitchFamily="34" charset="0"/>
                          <a:hlinkClick r:id="rId3"/>
                        </a:rPr>
                        <a:t>https://www.blacksea-cbc.net/interreg-next-bsb-2021-2027/programme-documents</a:t>
                      </a:r>
                      <a:r>
                        <a:rPr lang="en-GB" noProof="0" dirty="0">
                          <a:latin typeface="Century Gothic" panose="020B0502020202020204" pitchFamily="34" charset="0"/>
                        </a:rPr>
                        <a:t> </a:t>
                      </a:r>
                    </a:p>
                    <a:p>
                      <a:pPr marL="285750" indent="-285750">
                        <a:buFont typeface="Arial" panose="020B0604020202020204" pitchFamily="34" charset="0"/>
                        <a:buChar char="•"/>
                      </a:pPr>
                      <a:r>
                        <a:rPr lang="en-GB" noProof="0" dirty="0">
                          <a:latin typeface="Century Gothic" panose="020B0502020202020204" pitchFamily="34" charset="0"/>
                        </a:rPr>
                        <a:t>Romania-Republic of Moldova: see ”useful procurement documents” in </a:t>
                      </a:r>
                      <a:r>
                        <a:rPr lang="en-GB" noProof="0" dirty="0">
                          <a:latin typeface="Century Gothic" panose="020B0502020202020204" pitchFamily="34" charset="0"/>
                          <a:hlinkClick r:id="rId4"/>
                        </a:rPr>
                        <a:t>https://ro-md.net/en/projects/useful-in-implementation</a:t>
                      </a:r>
                      <a:r>
                        <a:rPr lang="en-GB" noProof="0" dirty="0">
                          <a:latin typeface="Century Gothic" panose="020B0502020202020204" pitchFamily="34" charset="0"/>
                        </a:rPr>
                        <a:t> </a:t>
                      </a:r>
                    </a:p>
                  </a:txBody>
                  <a:tcPr/>
                </a:tc>
                <a:extLst>
                  <a:ext uri="{0D108BD9-81ED-4DB2-BD59-A6C34878D82A}">
                    <a16:rowId xmlns:a16="http://schemas.microsoft.com/office/drawing/2014/main" val="283648806"/>
                  </a:ext>
                </a:extLst>
              </a:tr>
            </a:tbl>
          </a:graphicData>
        </a:graphic>
      </p:graphicFrame>
    </p:spTree>
    <p:extLst>
      <p:ext uri="{BB962C8B-B14F-4D97-AF65-F5344CB8AC3E}">
        <p14:creationId xmlns:p14="http://schemas.microsoft.com/office/powerpoint/2010/main" val="3405487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FAE2B-F6F1-1A3B-2040-764CAECA6BEF}"/>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7E4027FD-D223-1123-1FBD-62FF184F6907}"/>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General questions</a:t>
            </a:r>
          </a:p>
        </p:txBody>
      </p:sp>
      <p:graphicFrame>
        <p:nvGraphicFramePr>
          <p:cNvPr id="3" name="Taula 2">
            <a:extLst>
              <a:ext uri="{FF2B5EF4-FFF2-40B4-BE49-F238E27FC236}">
                <a16:creationId xmlns:a16="http://schemas.microsoft.com/office/drawing/2014/main" id="{2AF53F72-E681-5B32-7030-643C37A1BB7D}"/>
              </a:ext>
            </a:extLst>
          </p:cNvPr>
          <p:cNvGraphicFramePr>
            <a:graphicFrameLocks noGrp="1"/>
          </p:cNvGraphicFramePr>
          <p:nvPr/>
        </p:nvGraphicFramePr>
        <p:xfrm>
          <a:off x="861817" y="1261833"/>
          <a:ext cx="10468366" cy="4389120"/>
        </p:xfrm>
        <a:graphic>
          <a:graphicData uri="http://schemas.openxmlformats.org/drawingml/2006/table">
            <a:tbl>
              <a:tblPr firstRow="1" bandRow="1">
                <a:tableStyleId>{5C22544A-7EE6-4342-B048-85BDC9FD1C3A}</a:tableStyleId>
              </a:tblPr>
              <a:tblGrid>
                <a:gridCol w="6356279">
                  <a:extLst>
                    <a:ext uri="{9D8B030D-6E8A-4147-A177-3AD203B41FA5}">
                      <a16:colId xmlns:a16="http://schemas.microsoft.com/office/drawing/2014/main" val="1373272673"/>
                    </a:ext>
                  </a:extLst>
                </a:gridCol>
                <a:gridCol w="4112087">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In the case of projects financed from external funds, where the rules in Annex II are applied, it is worth noting that contracting authorities in the Republic of Moldova have access only to the </a:t>
                      </a:r>
                      <a:r>
                        <a:rPr lang="en-US" noProof="0" dirty="0" err="1">
                          <a:latin typeface="Century Gothic" panose="020B0502020202020204" pitchFamily="34" charset="0"/>
                        </a:rPr>
                        <a:t>MTender</a:t>
                      </a:r>
                      <a:r>
                        <a:rPr lang="en-US" noProof="0" dirty="0">
                          <a:latin typeface="Century Gothic" panose="020B0502020202020204" pitchFamily="34" charset="0"/>
                        </a:rPr>
                        <a:t> platform (the national platform for publishing tender notices), what is the correct solution for initiating procurement procedures?</a:t>
                      </a:r>
                    </a:p>
                    <a:p>
                      <a:r>
                        <a:rPr lang="en-US" noProof="0" dirty="0">
                          <a:latin typeface="Century Gothic" panose="020B0502020202020204" pitchFamily="34" charset="0"/>
                        </a:rPr>
                        <a:t>Is publication on the </a:t>
                      </a:r>
                      <a:r>
                        <a:rPr lang="en-US" noProof="0" dirty="0" err="1">
                          <a:latin typeface="Century Gothic" panose="020B0502020202020204" pitchFamily="34" charset="0"/>
                        </a:rPr>
                        <a:t>MTender</a:t>
                      </a:r>
                      <a:r>
                        <a:rPr lang="en-US" noProof="0" dirty="0">
                          <a:latin typeface="Century Gothic" panose="020B0502020202020204" pitchFamily="34" charset="0"/>
                        </a:rPr>
                        <a:t> platform sufficient, or must the transmission of invitations to participate to economic operators also be ensured (according to the requirements stipulated in point 2 letter d) and point 5 subpoint 5 (point B Types of procedures), of Annex II - Public procurement)?</a:t>
                      </a:r>
                    </a:p>
                    <a:p>
                      <a:endParaRPr lang="en-US" noProof="0" dirty="0">
                        <a:latin typeface="Century Gothic" panose="020B0502020202020204" pitchFamily="34" charset="0"/>
                      </a:endParaRPr>
                    </a:p>
                  </a:txBody>
                  <a:tcPr/>
                </a:tc>
                <a:tc>
                  <a:txBody>
                    <a:bodyPr/>
                    <a:lstStyle/>
                    <a:p>
                      <a:r>
                        <a:rPr lang="en-GB" noProof="0" dirty="0">
                          <a:latin typeface="Century Gothic" panose="020B0502020202020204" pitchFamily="34" charset="0"/>
                        </a:rPr>
                        <a:t>Publication in </a:t>
                      </a:r>
                      <a:r>
                        <a:rPr lang="en-GB" noProof="0" dirty="0" err="1">
                          <a:latin typeface="Century Gothic" panose="020B0502020202020204" pitchFamily="34" charset="0"/>
                        </a:rPr>
                        <a:t>Mtender</a:t>
                      </a:r>
                      <a:r>
                        <a:rPr lang="en-GB" noProof="0" dirty="0">
                          <a:latin typeface="Century Gothic" panose="020B0502020202020204" pitchFamily="34" charset="0"/>
                        </a:rPr>
                        <a:t> is sufficient for local open procedures. International procedures have to be published also in the OJEU. No tender notice must be published for simplified procedure or single tender.</a:t>
                      </a:r>
                    </a:p>
                  </a:txBody>
                  <a:tcPr/>
                </a:tc>
                <a:extLst>
                  <a:ext uri="{0D108BD9-81ED-4DB2-BD59-A6C34878D82A}">
                    <a16:rowId xmlns:a16="http://schemas.microsoft.com/office/drawing/2014/main" val="569529175"/>
                  </a:ext>
                </a:extLst>
              </a:tr>
            </a:tbl>
          </a:graphicData>
        </a:graphic>
      </p:graphicFrame>
    </p:spTree>
    <p:extLst>
      <p:ext uri="{BB962C8B-B14F-4D97-AF65-F5344CB8AC3E}">
        <p14:creationId xmlns:p14="http://schemas.microsoft.com/office/powerpoint/2010/main" val="7450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7B8FE-34E3-5626-F2B3-1A8EA1DCEF6B}"/>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DD364354-C480-60E0-ADC2-F58CD4FBBC86}"/>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General questions</a:t>
            </a:r>
          </a:p>
        </p:txBody>
      </p:sp>
      <p:graphicFrame>
        <p:nvGraphicFramePr>
          <p:cNvPr id="3" name="Taula 2">
            <a:extLst>
              <a:ext uri="{FF2B5EF4-FFF2-40B4-BE49-F238E27FC236}">
                <a16:creationId xmlns:a16="http://schemas.microsoft.com/office/drawing/2014/main" id="{83D5FA8A-8F35-8118-8947-125D52E8B68A}"/>
              </a:ext>
            </a:extLst>
          </p:cNvPr>
          <p:cNvGraphicFramePr>
            <a:graphicFrameLocks noGrp="1"/>
          </p:cNvGraphicFramePr>
          <p:nvPr/>
        </p:nvGraphicFramePr>
        <p:xfrm>
          <a:off x="861817" y="1261833"/>
          <a:ext cx="10468366" cy="5303520"/>
        </p:xfrm>
        <a:graphic>
          <a:graphicData uri="http://schemas.openxmlformats.org/drawingml/2006/table">
            <a:tbl>
              <a:tblPr firstRow="1" bandRow="1">
                <a:tableStyleId>{5C22544A-7EE6-4342-B048-85BDC9FD1C3A}</a:tableStyleId>
              </a:tblPr>
              <a:tblGrid>
                <a:gridCol w="5223394">
                  <a:extLst>
                    <a:ext uri="{9D8B030D-6E8A-4147-A177-3AD203B41FA5}">
                      <a16:colId xmlns:a16="http://schemas.microsoft.com/office/drawing/2014/main" val="1373272673"/>
                    </a:ext>
                  </a:extLst>
                </a:gridCol>
                <a:gridCol w="5244972">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Considering that the procurement documents are in Romanian, will the Declarations below be completed in Romanian or in English?  (annex 6, 7, declaration of honour, declaration of impartiality ) I think that not everyone is familiar with English and you can't even stipulate that the documents presented be in English?</a:t>
                      </a:r>
                    </a:p>
                  </a:txBody>
                  <a:tcPr/>
                </a:tc>
                <a:tc>
                  <a:txBody>
                    <a:bodyPr/>
                    <a:lstStyle/>
                    <a:p>
                      <a:r>
                        <a:rPr lang="en-GB" noProof="0" dirty="0">
                          <a:latin typeface="Century Gothic" panose="020B0502020202020204" pitchFamily="34" charset="0"/>
                        </a:rPr>
                        <a:t>Supporting documents may be completed in Romanian.</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At one of the trainings we were told that: "For public procurement, the following fields are mandatory: Beneficial owner(s) of the contractor/Subcontract(s)/Attachment(s)". I understand correctly that this provision (to indicate the Beneficial Owner) is only for public authorities, so we, as a university, have nothing to do with it?</a:t>
                      </a:r>
                    </a:p>
                  </a:txBody>
                  <a:tcPr/>
                </a:tc>
                <a:tc>
                  <a:txBody>
                    <a:bodyPr/>
                    <a:lstStyle/>
                    <a:p>
                      <a:r>
                        <a:rPr lang="en-GB" noProof="0" dirty="0">
                          <a:latin typeface="Century Gothic" panose="020B0502020202020204" pitchFamily="34" charset="0"/>
                        </a:rPr>
                        <a:t>The requirement to collect information about the beneficial owners of contractors and subcontractors concerns all project beneficiaries, regardless of their legal status</a:t>
                      </a:r>
                    </a:p>
                  </a:txBody>
                  <a:tcPr/>
                </a:tc>
                <a:extLst>
                  <a:ext uri="{0D108BD9-81ED-4DB2-BD59-A6C34878D82A}">
                    <a16:rowId xmlns:a16="http://schemas.microsoft.com/office/drawing/2014/main" val="703917059"/>
                  </a:ext>
                </a:extLst>
              </a:tr>
            </a:tbl>
          </a:graphicData>
        </a:graphic>
      </p:graphicFrame>
    </p:spTree>
    <p:extLst>
      <p:ext uri="{BB962C8B-B14F-4D97-AF65-F5344CB8AC3E}">
        <p14:creationId xmlns:p14="http://schemas.microsoft.com/office/powerpoint/2010/main" val="2121850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0FCB9-FDB9-7C4F-DB07-347BD4782234}"/>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B0D301E6-D4E9-D3F2-0104-873912F62552}"/>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General questions</a:t>
            </a:r>
          </a:p>
        </p:txBody>
      </p:sp>
      <p:graphicFrame>
        <p:nvGraphicFramePr>
          <p:cNvPr id="3" name="Taula 2">
            <a:extLst>
              <a:ext uri="{FF2B5EF4-FFF2-40B4-BE49-F238E27FC236}">
                <a16:creationId xmlns:a16="http://schemas.microsoft.com/office/drawing/2014/main" id="{8C05DCCD-4C67-2A21-7BA7-CDDDCAEADC61}"/>
              </a:ext>
            </a:extLst>
          </p:cNvPr>
          <p:cNvGraphicFramePr>
            <a:graphicFrameLocks noGrp="1"/>
          </p:cNvGraphicFramePr>
          <p:nvPr/>
        </p:nvGraphicFramePr>
        <p:xfrm>
          <a:off x="861817" y="1261833"/>
          <a:ext cx="10468366" cy="2194560"/>
        </p:xfrm>
        <a:graphic>
          <a:graphicData uri="http://schemas.openxmlformats.org/drawingml/2006/table">
            <a:tbl>
              <a:tblPr firstRow="1" bandRow="1">
                <a:tableStyleId>{5C22544A-7EE6-4342-B048-85BDC9FD1C3A}</a:tableStyleId>
              </a:tblPr>
              <a:tblGrid>
                <a:gridCol w="5223394">
                  <a:extLst>
                    <a:ext uri="{9D8B030D-6E8A-4147-A177-3AD203B41FA5}">
                      <a16:colId xmlns:a16="http://schemas.microsoft.com/office/drawing/2014/main" val="1373272673"/>
                    </a:ext>
                  </a:extLst>
                </a:gridCol>
                <a:gridCol w="5244972">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Regarding Conflict of Interest: the Procurement fiche states that “There is no (sub)contracting services/supplies/works to the staff of the Partner”. Does this only apply to project staff, or to all employees of the institution?</a:t>
                      </a:r>
                    </a:p>
                  </a:txBody>
                  <a:tcPr/>
                </a:tc>
                <a:tc>
                  <a:txBody>
                    <a:bodyPr/>
                    <a:lstStyle/>
                    <a:p>
                      <a:r>
                        <a:rPr lang="en-GB" noProof="0" dirty="0">
                          <a:latin typeface="Century Gothic" panose="020B0502020202020204" pitchFamily="34" charset="0"/>
                        </a:rPr>
                        <a:t>Any employee of the partner institution</a:t>
                      </a:r>
                    </a:p>
                  </a:txBody>
                  <a:tcPr/>
                </a:tc>
                <a:extLst>
                  <a:ext uri="{0D108BD9-81ED-4DB2-BD59-A6C34878D82A}">
                    <a16:rowId xmlns:a16="http://schemas.microsoft.com/office/drawing/2014/main" val="569529175"/>
                  </a:ext>
                </a:extLst>
              </a:tr>
            </a:tbl>
          </a:graphicData>
        </a:graphic>
      </p:graphicFrame>
    </p:spTree>
    <p:extLst>
      <p:ext uri="{BB962C8B-B14F-4D97-AF65-F5344CB8AC3E}">
        <p14:creationId xmlns:p14="http://schemas.microsoft.com/office/powerpoint/2010/main" val="3028210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70B2A-16FD-5D89-9314-1F5FA595FBB8}"/>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557F6070-17A7-31E3-9CA2-D8131F8E5FF3}"/>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5" name="CasellaDiTesto 4">
            <a:extLst>
              <a:ext uri="{FF2B5EF4-FFF2-40B4-BE49-F238E27FC236}">
                <a16:creationId xmlns:a16="http://schemas.microsoft.com/office/drawing/2014/main" id="{53FBF8C7-1A39-5433-112F-335378C2B1CE}"/>
              </a:ext>
            </a:extLst>
          </p:cNvPr>
          <p:cNvSpPr txBox="1"/>
          <p:nvPr/>
        </p:nvSpPr>
        <p:spPr>
          <a:xfrm>
            <a:off x="0" y="2312108"/>
            <a:ext cx="12192000" cy="707886"/>
          </a:xfrm>
          <a:prstGeom prst="rect">
            <a:avLst/>
          </a:prstGeom>
          <a:noFill/>
        </p:spPr>
        <p:txBody>
          <a:bodyPr wrap="square">
            <a:spAutoFit/>
          </a:bodyPr>
          <a:lstStyle/>
          <a:p>
            <a:pPr algn="ctr"/>
            <a:r>
              <a:rPr lang="en-US" sz="4000" b="1" i="1" dirty="0">
                <a:solidFill>
                  <a:srgbClr val="07147A"/>
                </a:solidFill>
                <a:latin typeface="Century Gothic" panose="020B0502020202020204" pitchFamily="34" charset="0"/>
              </a:rPr>
              <a:t>Preparation of procedures</a:t>
            </a:r>
          </a:p>
        </p:txBody>
      </p:sp>
    </p:spTree>
    <p:extLst>
      <p:ext uri="{BB962C8B-B14F-4D97-AF65-F5344CB8AC3E}">
        <p14:creationId xmlns:p14="http://schemas.microsoft.com/office/powerpoint/2010/main" val="214679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B205D-900C-1494-7BAD-D935EFA2854B}"/>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820A0202-B8EC-69E9-613B-551D6F6E71DD}"/>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Preparation of procedures</a:t>
            </a:r>
          </a:p>
        </p:txBody>
      </p:sp>
      <p:graphicFrame>
        <p:nvGraphicFramePr>
          <p:cNvPr id="3" name="Taula 2">
            <a:extLst>
              <a:ext uri="{FF2B5EF4-FFF2-40B4-BE49-F238E27FC236}">
                <a16:creationId xmlns:a16="http://schemas.microsoft.com/office/drawing/2014/main" id="{27E82C31-A30B-0DD4-D624-61F5EAEAA460}"/>
              </a:ext>
            </a:extLst>
          </p:cNvPr>
          <p:cNvGraphicFramePr>
            <a:graphicFrameLocks noGrp="1"/>
          </p:cNvGraphicFramePr>
          <p:nvPr/>
        </p:nvGraphicFramePr>
        <p:xfrm>
          <a:off x="876668" y="1447949"/>
          <a:ext cx="10468366" cy="457200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What standard form do we use for the participation notice in the case of the procurement procedure for goods with a value exceeding 300 thousand euros (open procedure).</a:t>
                      </a:r>
                    </a:p>
                  </a:txBody>
                  <a:tcPr/>
                </a:tc>
                <a:tc>
                  <a:txBody>
                    <a:bodyPr/>
                    <a:lstStyle/>
                    <a:p>
                      <a:r>
                        <a:rPr lang="en-GB" noProof="0" dirty="0">
                          <a:latin typeface="Century Gothic" panose="020B0502020202020204" pitchFamily="34" charset="0"/>
                        </a:rPr>
                        <a:t>Template I2 in TESIM’s compilation. This tender must be published in the Official Journal of the European Union. See TESIM document on how to publish it there, available on the website of Romania-republic of Moldova programme.</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EU regulatory acts (annex 2) of the Financial Regulation provide for a procedure up to 2,500, LP1 insists on applying the tender procedure, how do we proceed?</a:t>
                      </a:r>
                    </a:p>
                  </a:txBody>
                  <a:tcPr/>
                </a:tc>
                <a:tc>
                  <a:txBody>
                    <a:bodyPr/>
                    <a:lstStyle/>
                    <a:p>
                      <a:pPr>
                        <a:spcAft>
                          <a:spcPts val="400"/>
                        </a:spcAft>
                      </a:pPr>
                      <a:r>
                        <a:rPr lang="en-GB" noProof="0" dirty="0">
                          <a:latin typeface="Century Gothic" panose="020B0502020202020204" pitchFamily="34" charset="0"/>
                        </a:rPr>
                        <a:t>It is not the role of the LP to validate the eligibility of expenditure, but the controller and the programme bodies. Please proceed with the procedure as described in Annex II of the Financing Agreement.</a:t>
                      </a:r>
                    </a:p>
                  </a:txBody>
                  <a:tcPr/>
                </a:tc>
                <a:extLst>
                  <a:ext uri="{0D108BD9-81ED-4DB2-BD59-A6C34878D82A}">
                    <a16:rowId xmlns:a16="http://schemas.microsoft.com/office/drawing/2014/main" val="729452690"/>
                  </a:ext>
                </a:extLst>
              </a:tr>
              <a:tr h="370840">
                <a:tc>
                  <a:txBody>
                    <a:bodyPr/>
                    <a:lstStyle/>
                    <a:p>
                      <a:r>
                        <a:rPr lang="en-US" noProof="0" dirty="0">
                          <a:latin typeface="Century Gothic" panose="020B0502020202020204" pitchFamily="34" charset="0"/>
                        </a:rPr>
                        <a:t>In what language is the procurement documentation prepared?</a:t>
                      </a:r>
                    </a:p>
                  </a:txBody>
                  <a:tcPr/>
                </a:tc>
                <a:tc>
                  <a:txBody>
                    <a:bodyPr/>
                    <a:lstStyle/>
                    <a:p>
                      <a:pPr>
                        <a:spcAft>
                          <a:spcPts val="400"/>
                        </a:spcAft>
                      </a:pPr>
                      <a:r>
                        <a:rPr lang="en-GB" noProof="0" dirty="0">
                          <a:latin typeface="Century Gothic" panose="020B0502020202020204" pitchFamily="34" charset="0"/>
                        </a:rPr>
                        <a:t>Procurement documents can be prepared in local language. International tenders must be published also in English.</a:t>
                      </a:r>
                    </a:p>
                  </a:txBody>
                  <a:tcPr/>
                </a:tc>
                <a:extLst>
                  <a:ext uri="{0D108BD9-81ED-4DB2-BD59-A6C34878D82A}">
                    <a16:rowId xmlns:a16="http://schemas.microsoft.com/office/drawing/2014/main" val="330177940"/>
                  </a:ext>
                </a:extLst>
              </a:tr>
            </a:tbl>
          </a:graphicData>
        </a:graphic>
      </p:graphicFrame>
    </p:spTree>
    <p:extLst>
      <p:ext uri="{BB962C8B-B14F-4D97-AF65-F5344CB8AC3E}">
        <p14:creationId xmlns:p14="http://schemas.microsoft.com/office/powerpoint/2010/main" val="4082111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B0F0D-E4D6-1D75-82C9-A6F8D03E9B0B}"/>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FD8D7E20-5383-0CB4-F1A1-B373CFDE4C97}"/>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Preparation of procedures</a:t>
            </a:r>
          </a:p>
        </p:txBody>
      </p:sp>
      <p:graphicFrame>
        <p:nvGraphicFramePr>
          <p:cNvPr id="3" name="Taula 2">
            <a:extLst>
              <a:ext uri="{FF2B5EF4-FFF2-40B4-BE49-F238E27FC236}">
                <a16:creationId xmlns:a16="http://schemas.microsoft.com/office/drawing/2014/main" id="{9A988CB6-E5F9-46E4-E1ED-A35276111D81}"/>
              </a:ext>
            </a:extLst>
          </p:cNvPr>
          <p:cNvGraphicFramePr>
            <a:graphicFrameLocks noGrp="1"/>
          </p:cNvGraphicFramePr>
          <p:nvPr/>
        </p:nvGraphicFramePr>
        <p:xfrm>
          <a:off x="876668" y="1310385"/>
          <a:ext cx="10468366" cy="4663440"/>
        </p:xfrm>
        <a:graphic>
          <a:graphicData uri="http://schemas.openxmlformats.org/drawingml/2006/table">
            <a:tbl>
              <a:tblPr firstRow="1" bandRow="1">
                <a:tableStyleId>{5C22544A-7EE6-4342-B048-85BDC9FD1C3A}</a:tableStyleId>
              </a:tblPr>
              <a:tblGrid>
                <a:gridCol w="7401484">
                  <a:extLst>
                    <a:ext uri="{9D8B030D-6E8A-4147-A177-3AD203B41FA5}">
                      <a16:colId xmlns:a16="http://schemas.microsoft.com/office/drawing/2014/main" val="1373272673"/>
                    </a:ext>
                  </a:extLst>
                </a:gridCol>
                <a:gridCol w="3066882">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Considering the provisions of art. 28 para. (2) of Law no. 131/2015 on public procurement, which requires the publication of the notice of intent in the Official Journal of the European Union (OJEU) for contracts with an estimated value greater than 2,300 million lei for goods and services, and the provisions of Annex II, point 3, subpoint 1 of the Financial Agreement, which establish the obligation of publication in the OJEU for contracts with a value equal to or greater than 300,000 euros (the equivalent of 6 million lei) for goods and services.</a:t>
                      </a:r>
                    </a:p>
                    <a:p>
                      <a:r>
                        <a:rPr lang="en-US" b="1" noProof="0" dirty="0">
                          <a:latin typeface="Century Gothic" panose="020B0502020202020204" pitchFamily="34" charset="0"/>
                        </a:rPr>
                        <a:t>What is the applicable threshold </a:t>
                      </a:r>
                      <a:r>
                        <a:rPr lang="en-US" noProof="0" dirty="0">
                          <a:latin typeface="Century Gothic" panose="020B0502020202020204" pitchFamily="34" charset="0"/>
                        </a:rPr>
                        <a:t>for determining the obligation to publish the notice of intent in the OJEU within the framework of projects financed by the Financial Agreement — the one provided for by </a:t>
                      </a:r>
                      <a:r>
                        <a:rPr lang="en-US" b="1" noProof="0" dirty="0">
                          <a:latin typeface="Century Gothic" panose="020B0502020202020204" pitchFamily="34" charset="0"/>
                        </a:rPr>
                        <a:t>national legislation or </a:t>
                      </a:r>
                      <a:r>
                        <a:rPr lang="en-US" noProof="0" dirty="0">
                          <a:latin typeface="Century Gothic" panose="020B0502020202020204" pitchFamily="34" charset="0"/>
                        </a:rPr>
                        <a:t>the one indicated by the </a:t>
                      </a:r>
                      <a:r>
                        <a:rPr lang="en-US" b="1" noProof="0" dirty="0">
                          <a:latin typeface="Century Gothic" panose="020B0502020202020204" pitchFamily="34" charset="0"/>
                        </a:rPr>
                        <a:t>Financial Agreement</a:t>
                      </a:r>
                      <a:r>
                        <a:rPr lang="en-US" noProof="0" dirty="0">
                          <a:latin typeface="Century Gothic" panose="020B0502020202020204" pitchFamily="34" charset="0"/>
                        </a:rPr>
                        <a:t>?</a:t>
                      </a:r>
                    </a:p>
                    <a:p>
                      <a:endParaRPr lang="en-US" noProof="0" dirty="0">
                        <a:latin typeface="Century Gothic" panose="020B0502020202020204" pitchFamily="34" charset="0"/>
                      </a:endParaRPr>
                    </a:p>
                  </a:txBody>
                  <a:tcPr/>
                </a:tc>
                <a:tc>
                  <a:txBody>
                    <a:bodyPr/>
                    <a:lstStyle/>
                    <a:p>
                      <a:r>
                        <a:rPr lang="en-GB" noProof="0" dirty="0">
                          <a:latin typeface="Century Gothic" panose="020B0502020202020204" pitchFamily="34" charset="0"/>
                        </a:rPr>
                        <a:t>The thresholds in Annex II prevail for all types of procedures. The thresholds in the national legislation are not applicable.</a:t>
                      </a:r>
                    </a:p>
                  </a:txBody>
                  <a:tcPr/>
                </a:tc>
                <a:extLst>
                  <a:ext uri="{0D108BD9-81ED-4DB2-BD59-A6C34878D82A}">
                    <a16:rowId xmlns:a16="http://schemas.microsoft.com/office/drawing/2014/main" val="569529175"/>
                  </a:ext>
                </a:extLst>
              </a:tr>
            </a:tbl>
          </a:graphicData>
        </a:graphic>
      </p:graphicFrame>
    </p:spTree>
    <p:extLst>
      <p:ext uri="{BB962C8B-B14F-4D97-AF65-F5344CB8AC3E}">
        <p14:creationId xmlns:p14="http://schemas.microsoft.com/office/powerpoint/2010/main" val="290167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97E63-5F6F-6748-BAA0-F7247D40B072}"/>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969D1646-C924-1D3C-4F97-5CAF3E0C74D7}"/>
              </a:ext>
            </a:extLst>
          </p:cNvPr>
          <p:cNvPicPr>
            <a:picLocks noChangeAspect="1"/>
          </p:cNvPicPr>
          <p:nvPr/>
        </p:nvPicPr>
        <p:blipFill rotWithShape="1">
          <a:blip r:embed="rId2" cstate="email">
            <a:alphaModFix amt="35000"/>
            <a:extLst>
              <a:ext uri="{28A0092B-C50C-407E-A947-70E740481C1C}">
                <a14:useLocalDpi xmlns:a14="http://schemas.microsoft.com/office/drawing/2010/main" val="0"/>
              </a:ext>
            </a:extLst>
          </a:blip>
          <a:srcRect/>
          <a:stretch/>
        </p:blipFill>
        <p:spPr>
          <a:xfrm>
            <a:off x="0" y="2172"/>
            <a:ext cx="12192000" cy="5529495"/>
          </a:xfrm>
          <a:prstGeom prst="rect">
            <a:avLst/>
          </a:prstGeom>
        </p:spPr>
      </p:pic>
      <p:sp>
        <p:nvSpPr>
          <p:cNvPr id="5" name="CasellaDiTesto 4">
            <a:extLst>
              <a:ext uri="{FF2B5EF4-FFF2-40B4-BE49-F238E27FC236}">
                <a16:creationId xmlns:a16="http://schemas.microsoft.com/office/drawing/2014/main" id="{28F405AD-D34C-9E17-EB4F-8942FAC22AFE}"/>
              </a:ext>
            </a:extLst>
          </p:cNvPr>
          <p:cNvSpPr txBox="1"/>
          <p:nvPr/>
        </p:nvSpPr>
        <p:spPr>
          <a:xfrm>
            <a:off x="0" y="2312108"/>
            <a:ext cx="12192000" cy="707886"/>
          </a:xfrm>
          <a:prstGeom prst="rect">
            <a:avLst/>
          </a:prstGeom>
          <a:noFill/>
        </p:spPr>
        <p:txBody>
          <a:bodyPr wrap="square">
            <a:spAutoFit/>
          </a:bodyPr>
          <a:lstStyle/>
          <a:p>
            <a:pPr algn="ctr"/>
            <a:r>
              <a:rPr lang="en-US" sz="4000" b="1" i="1" dirty="0">
                <a:solidFill>
                  <a:srgbClr val="07147A"/>
                </a:solidFill>
                <a:latin typeface="Century Gothic" panose="020B0502020202020204" pitchFamily="34" charset="0"/>
              </a:rPr>
              <a:t>New legal framework</a:t>
            </a:r>
          </a:p>
        </p:txBody>
      </p:sp>
      <p:pic>
        <p:nvPicPr>
          <p:cNvPr id="9" name="Immagine 8">
            <a:extLst>
              <a:ext uri="{FF2B5EF4-FFF2-40B4-BE49-F238E27FC236}">
                <a16:creationId xmlns:a16="http://schemas.microsoft.com/office/drawing/2014/main" id="{0CB8BBD0-04A3-DE2E-F369-CF1759E45B96}"/>
              </a:ext>
            </a:extLst>
          </p:cNvPr>
          <p:cNvPicPr>
            <a:picLocks noChangeAspect="1"/>
          </p:cNvPicPr>
          <p:nvPr/>
        </p:nvPicPr>
        <p:blipFill>
          <a:blip r:embed="rId3"/>
          <a:stretch>
            <a:fillRect/>
          </a:stretch>
        </p:blipFill>
        <p:spPr>
          <a:xfrm>
            <a:off x="220681" y="5878735"/>
            <a:ext cx="4515607" cy="756340"/>
          </a:xfrm>
          <a:prstGeom prst="rect">
            <a:avLst/>
          </a:prstGeom>
        </p:spPr>
      </p:pic>
      <p:pic>
        <p:nvPicPr>
          <p:cNvPr id="10" name="Immagine 9">
            <a:extLst>
              <a:ext uri="{FF2B5EF4-FFF2-40B4-BE49-F238E27FC236}">
                <a16:creationId xmlns:a16="http://schemas.microsoft.com/office/drawing/2014/main" id="{0382AA9B-E9E7-4A93-B5BE-A442235B35B2}"/>
              </a:ext>
            </a:extLst>
          </p:cNvPr>
          <p:cNvPicPr>
            <a:picLocks noChangeAspect="1"/>
          </p:cNvPicPr>
          <p:nvPr/>
        </p:nvPicPr>
        <p:blipFill>
          <a:blip r:embed="rId4"/>
          <a:stretch>
            <a:fillRect/>
          </a:stretch>
        </p:blipFill>
        <p:spPr>
          <a:xfrm>
            <a:off x="9649097" y="5878735"/>
            <a:ext cx="2229395" cy="863082"/>
          </a:xfrm>
          <a:prstGeom prst="rect">
            <a:avLst/>
          </a:prstGeom>
        </p:spPr>
      </p:pic>
    </p:spTree>
    <p:extLst>
      <p:ext uri="{BB962C8B-B14F-4D97-AF65-F5344CB8AC3E}">
        <p14:creationId xmlns:p14="http://schemas.microsoft.com/office/powerpoint/2010/main" val="2625490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1985-30FC-352E-1452-3D55E0E5CDB1}"/>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6DD5E0FC-58DA-DA53-91D5-99D25F3A6D95}"/>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Preparation of procedures</a:t>
            </a:r>
          </a:p>
        </p:txBody>
      </p:sp>
      <p:graphicFrame>
        <p:nvGraphicFramePr>
          <p:cNvPr id="3" name="Taula 2">
            <a:extLst>
              <a:ext uri="{FF2B5EF4-FFF2-40B4-BE49-F238E27FC236}">
                <a16:creationId xmlns:a16="http://schemas.microsoft.com/office/drawing/2014/main" id="{BA195A20-DAD9-001F-7E4E-C422F817ADB0}"/>
              </a:ext>
            </a:extLst>
          </p:cNvPr>
          <p:cNvGraphicFramePr>
            <a:graphicFrameLocks noGrp="1"/>
          </p:cNvGraphicFramePr>
          <p:nvPr/>
        </p:nvGraphicFramePr>
        <p:xfrm>
          <a:off x="876668" y="1447949"/>
          <a:ext cx="10468366" cy="448056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P.5, subpt.1 letter c), what is meant by local open procedure?</a:t>
                      </a:r>
                    </a:p>
                  </a:txBody>
                  <a:tcPr/>
                </a:tc>
                <a:tc>
                  <a:txBody>
                    <a:bodyPr/>
                    <a:lstStyle/>
                    <a:p>
                      <a:r>
                        <a:rPr lang="en-US" noProof="0" dirty="0">
                          <a:latin typeface="Century Gothic" panose="020B0502020202020204" pitchFamily="34" charset="0"/>
                        </a:rPr>
                        <a:t>“Under the local open procedure, the contract notice shall be published at least in the official gazette of the recipient State or in any equivalent publication for local invitations to tender”.</a:t>
                      </a:r>
                      <a:endParaRPr lang="en-GB" noProof="0" dirty="0">
                        <a:latin typeface="Century Gothic" panose="020B0502020202020204" pitchFamily="34" charset="0"/>
                      </a:endParaRP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P.5, subpt.4, the notice of participation in the case of local open procedure is published in the official bulletin of the recipient state or in any equivalent publication for local invitations to participate in the tender.</a:t>
                      </a:r>
                    </a:p>
                    <a:p>
                      <a:r>
                        <a:rPr lang="en-US" noProof="0" dirty="0">
                          <a:latin typeface="Century Gothic" panose="020B0502020202020204" pitchFamily="34" charset="0"/>
                        </a:rPr>
                        <a:t>Question: By the official bulletin of the recipient statute do we mean one of the public procurement platforms such as </a:t>
                      </a:r>
                      <a:r>
                        <a:rPr lang="en-US" noProof="0" dirty="0" err="1">
                          <a:latin typeface="Century Gothic" panose="020B0502020202020204" pitchFamily="34" charset="0"/>
                        </a:rPr>
                        <a:t>Mtender</a:t>
                      </a:r>
                      <a:r>
                        <a:rPr lang="en-US" noProof="0" dirty="0">
                          <a:latin typeface="Century Gothic" panose="020B0502020202020204" pitchFamily="34" charset="0"/>
                        </a:rPr>
                        <a:t>, procurements?</a:t>
                      </a:r>
                    </a:p>
                  </a:txBody>
                  <a:tcPr/>
                </a:tc>
                <a:tc>
                  <a:txBody>
                    <a:bodyPr/>
                    <a:lstStyle/>
                    <a:p>
                      <a:pPr>
                        <a:spcAft>
                          <a:spcPts val="400"/>
                        </a:spcAft>
                      </a:pPr>
                      <a:r>
                        <a:rPr lang="en-GB" noProof="0" dirty="0">
                          <a:latin typeface="Century Gothic" panose="020B0502020202020204" pitchFamily="34" charset="0"/>
                        </a:rPr>
                        <a:t>Yes, </a:t>
                      </a:r>
                      <a:r>
                        <a:rPr lang="en-GB" noProof="0" dirty="0" err="1">
                          <a:latin typeface="Century Gothic" panose="020B0502020202020204" pitchFamily="34" charset="0"/>
                        </a:rPr>
                        <a:t>Mtender</a:t>
                      </a:r>
                      <a:r>
                        <a:rPr lang="en-GB" noProof="0" dirty="0">
                          <a:latin typeface="Century Gothic" panose="020B0502020202020204" pitchFamily="34" charset="0"/>
                        </a:rPr>
                        <a:t> is an “equivalent publication”, as mentioned in Annex II</a:t>
                      </a:r>
                    </a:p>
                  </a:txBody>
                  <a:tcPr/>
                </a:tc>
                <a:extLst>
                  <a:ext uri="{0D108BD9-81ED-4DB2-BD59-A6C34878D82A}">
                    <a16:rowId xmlns:a16="http://schemas.microsoft.com/office/drawing/2014/main" val="729452690"/>
                  </a:ext>
                </a:extLst>
              </a:tr>
            </a:tbl>
          </a:graphicData>
        </a:graphic>
      </p:graphicFrame>
    </p:spTree>
    <p:extLst>
      <p:ext uri="{BB962C8B-B14F-4D97-AF65-F5344CB8AC3E}">
        <p14:creationId xmlns:p14="http://schemas.microsoft.com/office/powerpoint/2010/main" val="492387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6438A-3B89-D173-05E5-364B2169FCC4}"/>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71CEE035-F61D-870B-0B2F-4AAEC669C3F9}"/>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Preparation of procedures</a:t>
            </a:r>
          </a:p>
        </p:txBody>
      </p:sp>
      <p:graphicFrame>
        <p:nvGraphicFramePr>
          <p:cNvPr id="3" name="Taula 2">
            <a:extLst>
              <a:ext uri="{FF2B5EF4-FFF2-40B4-BE49-F238E27FC236}">
                <a16:creationId xmlns:a16="http://schemas.microsoft.com/office/drawing/2014/main" id="{B7561148-0A8E-FC23-1527-CB90F2F89B8A}"/>
              </a:ext>
            </a:extLst>
          </p:cNvPr>
          <p:cNvGraphicFramePr>
            <a:graphicFrameLocks noGrp="1"/>
          </p:cNvGraphicFramePr>
          <p:nvPr/>
        </p:nvGraphicFramePr>
        <p:xfrm>
          <a:off x="876668" y="1118247"/>
          <a:ext cx="10468366" cy="5303520"/>
        </p:xfrm>
        <a:graphic>
          <a:graphicData uri="http://schemas.openxmlformats.org/drawingml/2006/table">
            <a:tbl>
              <a:tblPr firstRow="1" bandRow="1">
                <a:tableStyleId>{5C22544A-7EE6-4342-B048-85BDC9FD1C3A}</a:tableStyleId>
              </a:tblPr>
              <a:tblGrid>
                <a:gridCol w="6454716">
                  <a:extLst>
                    <a:ext uri="{9D8B030D-6E8A-4147-A177-3AD203B41FA5}">
                      <a16:colId xmlns:a16="http://schemas.microsoft.com/office/drawing/2014/main" val="1373272673"/>
                    </a:ext>
                  </a:extLst>
                </a:gridCol>
                <a:gridCol w="4013650">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P.12 subpt.2. "The granting authority shall indicate the elements defining the minimum requirements to be met by all tenders.</a:t>
                      </a:r>
                    </a:p>
                    <a:p>
                      <a:r>
                        <a:rPr lang="en-US" noProof="0" dirty="0">
                          <a:latin typeface="Century Gothic" panose="020B0502020202020204" pitchFamily="34" charset="0"/>
                        </a:rPr>
                        <a:t>Question: How and under what conditions are the minimum requirements to be met by all tenders in the grant award procedure established, and where can the official documentation containing them be obtained?</a:t>
                      </a:r>
                    </a:p>
                  </a:txBody>
                  <a:tcPr/>
                </a:tc>
                <a:tc>
                  <a:txBody>
                    <a:bodyPr/>
                    <a:lstStyle/>
                    <a:p>
                      <a:r>
                        <a:rPr lang="en-GB" noProof="0" dirty="0">
                          <a:latin typeface="Century Gothic" panose="020B0502020202020204" pitchFamily="34" charset="0"/>
                        </a:rPr>
                        <a:t>The grant beneficiary, in its role of  contracting authority for tender, should indicate in the procurement documents, such as invitation to tender and tender specifications, which are the minimum requirements. They depend on the nature of the tender.</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P.14 subpt.3 a) the tender specifications contain the following: exclusion criteria and selection criteria.</a:t>
                      </a:r>
                    </a:p>
                    <a:p>
                      <a:r>
                        <a:rPr lang="en-US" noProof="0" dirty="0">
                          <a:latin typeface="Century Gothic" panose="020B0502020202020204" pitchFamily="34" charset="0"/>
                        </a:rPr>
                        <a:t>Question: Given that the tender specifications include selection criteria, please clarify whether failure to meet these criteria automatically leads to the exclusion of the economic operator from the procurement procedure or whether it is necessary to include separate exclusion criteria to determine the ineligibility of tenderers.</a:t>
                      </a:r>
                    </a:p>
                  </a:txBody>
                  <a:tcPr/>
                </a:tc>
                <a:tc>
                  <a:txBody>
                    <a:bodyPr/>
                    <a:lstStyle/>
                    <a:p>
                      <a:pPr>
                        <a:spcAft>
                          <a:spcPts val="400"/>
                        </a:spcAft>
                      </a:pPr>
                      <a:r>
                        <a:rPr lang="en-GB" noProof="0" dirty="0">
                          <a:latin typeface="Century Gothic" panose="020B0502020202020204" pitchFamily="34" charset="0"/>
                        </a:rPr>
                        <a:t>Failure to meet the criteria automatically leads to exclusion</a:t>
                      </a:r>
                    </a:p>
                  </a:txBody>
                  <a:tcPr/>
                </a:tc>
                <a:extLst>
                  <a:ext uri="{0D108BD9-81ED-4DB2-BD59-A6C34878D82A}">
                    <a16:rowId xmlns:a16="http://schemas.microsoft.com/office/drawing/2014/main" val="729452690"/>
                  </a:ext>
                </a:extLst>
              </a:tr>
            </a:tbl>
          </a:graphicData>
        </a:graphic>
      </p:graphicFrame>
    </p:spTree>
    <p:extLst>
      <p:ext uri="{BB962C8B-B14F-4D97-AF65-F5344CB8AC3E}">
        <p14:creationId xmlns:p14="http://schemas.microsoft.com/office/powerpoint/2010/main" val="204981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2A14C-58DD-F2AB-5953-EA6D82B42EF9}"/>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1CDE6938-7A5D-9EFE-316A-3D1190691A76}"/>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Preparation of procedures</a:t>
            </a:r>
          </a:p>
        </p:txBody>
      </p:sp>
      <p:graphicFrame>
        <p:nvGraphicFramePr>
          <p:cNvPr id="3" name="Taula 2">
            <a:extLst>
              <a:ext uri="{FF2B5EF4-FFF2-40B4-BE49-F238E27FC236}">
                <a16:creationId xmlns:a16="http://schemas.microsoft.com/office/drawing/2014/main" id="{52937FC5-4816-B093-2170-C20CB3808920}"/>
              </a:ext>
            </a:extLst>
          </p:cNvPr>
          <p:cNvGraphicFramePr>
            <a:graphicFrameLocks noGrp="1"/>
          </p:cNvGraphicFramePr>
          <p:nvPr/>
        </p:nvGraphicFramePr>
        <p:xfrm>
          <a:off x="876668" y="1447949"/>
          <a:ext cx="10468366" cy="393192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P.14 subpt.3 letter e) proof of access to procurement.</a:t>
                      </a:r>
                    </a:p>
                    <a:p>
                      <a:r>
                        <a:rPr lang="en-US" noProof="0" dirty="0">
                          <a:latin typeface="Century Gothic" panose="020B0502020202020204" pitchFamily="34" charset="0"/>
                        </a:rPr>
                        <a:t>Question: What do you understand by "proof of access to procurement" in the context of public procurement procedures and what are the accepted documents or means to demonstrate this access?</a:t>
                      </a:r>
                    </a:p>
                  </a:txBody>
                  <a:tcPr/>
                </a:tc>
                <a:tc>
                  <a:txBody>
                    <a:bodyPr/>
                    <a:lstStyle/>
                    <a:p>
                      <a:r>
                        <a:rPr lang="en-GB" noProof="0" dirty="0">
                          <a:latin typeface="Century Gothic" panose="020B0502020202020204" pitchFamily="34" charset="0"/>
                        </a:rPr>
                        <a:t>For open procedures, access to all procurement documents in e-Platform or website. For simplified and single tender, proof of transmission of all documents to the tenderers</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Question: Are the procedural documents used for the procurement of goods under projects the same as those applied in standard procurements or is a distinct set of specific documents used?</a:t>
                      </a:r>
                    </a:p>
                  </a:txBody>
                  <a:tcPr/>
                </a:tc>
                <a:tc>
                  <a:txBody>
                    <a:bodyPr/>
                    <a:lstStyle/>
                    <a:p>
                      <a:pPr>
                        <a:spcAft>
                          <a:spcPts val="400"/>
                        </a:spcAft>
                      </a:pPr>
                      <a:r>
                        <a:rPr lang="en-GB" noProof="0" dirty="0">
                          <a:latin typeface="Century Gothic" panose="020B0502020202020204" pitchFamily="34" charset="0"/>
                        </a:rPr>
                        <a:t>You need to ensure that the documents comply with the requirements in point 14 of Annex II. They can be adaptations of your usual documents, TESIM’s templates or other.</a:t>
                      </a:r>
                    </a:p>
                  </a:txBody>
                  <a:tcPr/>
                </a:tc>
                <a:extLst>
                  <a:ext uri="{0D108BD9-81ED-4DB2-BD59-A6C34878D82A}">
                    <a16:rowId xmlns:a16="http://schemas.microsoft.com/office/drawing/2014/main" val="729452690"/>
                  </a:ext>
                </a:extLst>
              </a:tr>
            </a:tbl>
          </a:graphicData>
        </a:graphic>
      </p:graphicFrame>
    </p:spTree>
    <p:extLst>
      <p:ext uri="{BB962C8B-B14F-4D97-AF65-F5344CB8AC3E}">
        <p14:creationId xmlns:p14="http://schemas.microsoft.com/office/powerpoint/2010/main" val="776130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ED967-012C-9BAC-D137-5B9CCE48C0C8}"/>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0D76BD74-5052-7A4F-5901-46A88D215CE2}"/>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Preparation of procedures</a:t>
            </a:r>
          </a:p>
        </p:txBody>
      </p:sp>
      <p:graphicFrame>
        <p:nvGraphicFramePr>
          <p:cNvPr id="3" name="Taula 2">
            <a:extLst>
              <a:ext uri="{FF2B5EF4-FFF2-40B4-BE49-F238E27FC236}">
                <a16:creationId xmlns:a16="http://schemas.microsoft.com/office/drawing/2014/main" id="{F9974D71-AF14-C437-1E1E-054087AFD900}"/>
              </a:ext>
            </a:extLst>
          </p:cNvPr>
          <p:cNvGraphicFramePr>
            <a:graphicFrameLocks noGrp="1"/>
          </p:cNvGraphicFramePr>
          <p:nvPr/>
        </p:nvGraphicFramePr>
        <p:xfrm>
          <a:off x="876668" y="1447949"/>
          <a:ext cx="10468366" cy="348488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Can we combine the procedure, namely to launch the procurement on </a:t>
                      </a:r>
                      <a:r>
                        <a:rPr lang="en-US" noProof="0" dirty="0" err="1">
                          <a:latin typeface="Century Gothic" panose="020B0502020202020204" pitchFamily="34" charset="0"/>
                        </a:rPr>
                        <a:t>MTender</a:t>
                      </a:r>
                      <a:r>
                        <a:rPr lang="en-US" noProof="0" dirty="0">
                          <a:latin typeface="Century Gothic" panose="020B0502020202020204" pitchFamily="34" charset="0"/>
                        </a:rPr>
                        <a:t>, and in parallel to send direct invitations to economic operators, to ensure that a minimum of three offers are received?</a:t>
                      </a:r>
                    </a:p>
                  </a:txBody>
                  <a:tcPr/>
                </a:tc>
                <a:tc>
                  <a:txBody>
                    <a:bodyPr/>
                    <a:lstStyle/>
                    <a:p>
                      <a:r>
                        <a:rPr lang="en-GB" noProof="0" dirty="0">
                          <a:latin typeface="Century Gothic" panose="020B0502020202020204" pitchFamily="34" charset="0"/>
                        </a:rPr>
                        <a:t>You cannot combine procedures. Use </a:t>
                      </a:r>
                      <a:r>
                        <a:rPr lang="en-GB" noProof="0" dirty="0" err="1">
                          <a:latin typeface="Century Gothic" panose="020B0502020202020204" pitchFamily="34" charset="0"/>
                        </a:rPr>
                        <a:t>Mtender</a:t>
                      </a:r>
                      <a:r>
                        <a:rPr lang="en-GB" noProof="0" dirty="0">
                          <a:latin typeface="Century Gothic" panose="020B0502020202020204" pitchFamily="34" charset="0"/>
                        </a:rPr>
                        <a:t> for open procedures and invitations for simplified and single tender. You may inform operators of a publication of an open tender in </a:t>
                      </a:r>
                      <a:r>
                        <a:rPr lang="en-GB" noProof="0" dirty="0" err="1">
                          <a:latin typeface="Century Gothic" panose="020B0502020202020204" pitchFamily="34" charset="0"/>
                        </a:rPr>
                        <a:t>Mtender</a:t>
                      </a:r>
                      <a:r>
                        <a:rPr lang="en-GB" noProof="0" dirty="0">
                          <a:latin typeface="Century Gothic" panose="020B0502020202020204" pitchFamily="34" charset="0"/>
                        </a:rPr>
                        <a:t> by other means, but not send an invitation letter.</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Examples of selection criteria for both service and goods procurement.</a:t>
                      </a:r>
                    </a:p>
                  </a:txBody>
                  <a:tcPr/>
                </a:tc>
                <a:tc>
                  <a:txBody>
                    <a:bodyPr/>
                    <a:lstStyle/>
                    <a:p>
                      <a:pPr marL="285750" indent="-285750">
                        <a:spcAft>
                          <a:spcPts val="400"/>
                        </a:spcAft>
                        <a:buFont typeface="Arial" panose="020B0604020202020204" pitchFamily="34" charset="0"/>
                        <a:buChar char="•"/>
                      </a:pPr>
                      <a:r>
                        <a:rPr lang="en-GB" noProof="0" dirty="0">
                          <a:latin typeface="Century Gothic" panose="020B0502020202020204" pitchFamily="34" charset="0"/>
                        </a:rPr>
                        <a:t>Minimum annual turnover</a:t>
                      </a:r>
                    </a:p>
                    <a:p>
                      <a:pPr marL="285750" indent="-285750">
                        <a:spcAft>
                          <a:spcPts val="400"/>
                        </a:spcAft>
                        <a:buFont typeface="Arial" panose="020B0604020202020204" pitchFamily="34" charset="0"/>
                        <a:buChar char="•"/>
                      </a:pPr>
                      <a:r>
                        <a:rPr lang="en-GB" noProof="0" dirty="0">
                          <a:latin typeface="Century Gothic" panose="020B0502020202020204" pitchFamily="34" charset="0"/>
                        </a:rPr>
                        <a:t>Experts with at least 5 years of experience in the field</a:t>
                      </a:r>
                    </a:p>
                    <a:p>
                      <a:pPr marL="285750" indent="-285750">
                        <a:spcAft>
                          <a:spcPts val="400"/>
                        </a:spcAft>
                        <a:buFont typeface="Arial" panose="020B0604020202020204" pitchFamily="34" charset="0"/>
                        <a:buChar char="•"/>
                      </a:pPr>
                      <a:r>
                        <a:rPr lang="en-GB" noProof="0" dirty="0">
                          <a:latin typeface="Century Gothic" panose="020B0502020202020204" pitchFamily="34" charset="0"/>
                        </a:rPr>
                        <a:t>Technicians with specific qualifications</a:t>
                      </a:r>
                    </a:p>
                  </a:txBody>
                  <a:tcPr/>
                </a:tc>
                <a:extLst>
                  <a:ext uri="{0D108BD9-81ED-4DB2-BD59-A6C34878D82A}">
                    <a16:rowId xmlns:a16="http://schemas.microsoft.com/office/drawing/2014/main" val="729452690"/>
                  </a:ext>
                </a:extLst>
              </a:tr>
            </a:tbl>
          </a:graphicData>
        </a:graphic>
      </p:graphicFrame>
    </p:spTree>
    <p:extLst>
      <p:ext uri="{BB962C8B-B14F-4D97-AF65-F5344CB8AC3E}">
        <p14:creationId xmlns:p14="http://schemas.microsoft.com/office/powerpoint/2010/main" val="2189665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54078-B271-5613-A020-4F7FCACE272F}"/>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D8957874-3756-1604-24A0-C35725C1616E}"/>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5" name="CasellaDiTesto 4">
            <a:extLst>
              <a:ext uri="{FF2B5EF4-FFF2-40B4-BE49-F238E27FC236}">
                <a16:creationId xmlns:a16="http://schemas.microsoft.com/office/drawing/2014/main" id="{3A0FB816-B09B-5CC0-CDD5-2A9669D28B86}"/>
              </a:ext>
            </a:extLst>
          </p:cNvPr>
          <p:cNvSpPr txBox="1"/>
          <p:nvPr/>
        </p:nvSpPr>
        <p:spPr>
          <a:xfrm>
            <a:off x="0" y="2312108"/>
            <a:ext cx="12192000" cy="707886"/>
          </a:xfrm>
          <a:prstGeom prst="rect">
            <a:avLst/>
          </a:prstGeom>
          <a:noFill/>
        </p:spPr>
        <p:txBody>
          <a:bodyPr wrap="square">
            <a:spAutoFit/>
          </a:bodyPr>
          <a:lstStyle/>
          <a:p>
            <a:pPr algn="ctr"/>
            <a:r>
              <a:rPr lang="en-US" sz="4000" b="1" i="1" dirty="0">
                <a:solidFill>
                  <a:srgbClr val="07147A"/>
                </a:solidFill>
                <a:latin typeface="Century Gothic" panose="020B0502020202020204" pitchFamily="34" charset="0"/>
              </a:rPr>
              <a:t>Award procedure</a:t>
            </a:r>
          </a:p>
        </p:txBody>
      </p:sp>
    </p:spTree>
    <p:extLst>
      <p:ext uri="{BB962C8B-B14F-4D97-AF65-F5344CB8AC3E}">
        <p14:creationId xmlns:p14="http://schemas.microsoft.com/office/powerpoint/2010/main" val="4153549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77C2B-A188-469F-F20C-AF38243DB4F5}"/>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EED47BA5-AE83-1950-EAC8-B8B0B9DFF786}"/>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Award procedure</a:t>
            </a:r>
          </a:p>
        </p:txBody>
      </p:sp>
      <p:graphicFrame>
        <p:nvGraphicFramePr>
          <p:cNvPr id="3" name="Taula 2">
            <a:extLst>
              <a:ext uri="{FF2B5EF4-FFF2-40B4-BE49-F238E27FC236}">
                <a16:creationId xmlns:a16="http://schemas.microsoft.com/office/drawing/2014/main" id="{DA2ACB0D-BE10-46E1-60D7-B41A7C3370CB}"/>
              </a:ext>
            </a:extLst>
          </p:cNvPr>
          <p:cNvGraphicFramePr>
            <a:graphicFrameLocks noGrp="1"/>
          </p:cNvGraphicFramePr>
          <p:nvPr>
            <p:extLst>
              <p:ext uri="{D42A27DB-BD31-4B8C-83A1-F6EECF244321}">
                <p14:modId xmlns:p14="http://schemas.microsoft.com/office/powerpoint/2010/main" val="2639772769"/>
              </p:ext>
            </p:extLst>
          </p:nvPr>
        </p:nvGraphicFramePr>
        <p:xfrm>
          <a:off x="876668" y="1250327"/>
          <a:ext cx="10468366" cy="425704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What types of forms are used for the minutes of opening and evaluating offers?</a:t>
                      </a:r>
                    </a:p>
                  </a:txBody>
                  <a:tcPr/>
                </a:tc>
                <a:tc>
                  <a:txBody>
                    <a:bodyPr/>
                    <a:lstStyle/>
                    <a:p>
                      <a:r>
                        <a:rPr lang="en-GB" noProof="0" dirty="0">
                          <a:latin typeface="Century Gothic" panose="020B0502020202020204" pitchFamily="34" charset="0"/>
                        </a:rPr>
                        <a:t>There is no proposed template neither by the programmes, nor by TESIM for the opening session. Please use your own template. There are some </a:t>
                      </a:r>
                      <a:r>
                        <a:rPr lang="en-GB" b="1" noProof="0" dirty="0">
                          <a:latin typeface="Century Gothic" panose="020B0502020202020204" pitchFamily="34" charset="0"/>
                        </a:rPr>
                        <a:t>optional</a:t>
                      </a:r>
                      <a:r>
                        <a:rPr lang="en-GB" noProof="0" dirty="0">
                          <a:latin typeface="Century Gothic" panose="020B0502020202020204" pitchFamily="34" charset="0"/>
                        </a:rPr>
                        <a:t> templates proposed for the evaluation grid and the evaluation report in TESIM’s compilation of templates.</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Correct completion and presentation of the standard forms required for opening and evaluating offers, and their annexes, both for the acquisition of services and goods.</a:t>
                      </a:r>
                    </a:p>
                  </a:txBody>
                  <a:tcPr/>
                </a:tc>
                <a:tc>
                  <a:txBody>
                    <a:bodyPr/>
                    <a:lstStyle/>
                    <a:p>
                      <a:pPr>
                        <a:spcAft>
                          <a:spcPts val="400"/>
                        </a:spcAft>
                      </a:pPr>
                      <a:r>
                        <a:rPr lang="en-GB" noProof="0" dirty="0">
                          <a:latin typeface="Century Gothic" panose="020B0502020202020204" pitchFamily="34" charset="0"/>
                        </a:rPr>
                        <a:t>There are no compulsory templates, except for the declaration on honour for which use the compulsory form. </a:t>
                      </a:r>
                    </a:p>
                    <a:p>
                      <a:pPr>
                        <a:spcAft>
                          <a:spcPts val="400"/>
                        </a:spcAft>
                      </a:pPr>
                      <a:r>
                        <a:rPr lang="en-GB" noProof="0" dirty="0">
                          <a:latin typeface="Century Gothic" panose="020B0502020202020204" pitchFamily="34" charset="0"/>
                        </a:rPr>
                        <a:t>As a general principle, any procurement document must be correctly filled-in and uploaded to </a:t>
                      </a:r>
                      <a:r>
                        <a:rPr lang="en-GB" noProof="0" dirty="0" err="1">
                          <a:latin typeface="Century Gothic" panose="020B0502020202020204" pitchFamily="34" charset="0"/>
                        </a:rPr>
                        <a:t>Jems</a:t>
                      </a:r>
                      <a:r>
                        <a:rPr lang="en-GB" noProof="0" dirty="0">
                          <a:latin typeface="Century Gothic" panose="020B0502020202020204" pitchFamily="34" charset="0"/>
                        </a:rPr>
                        <a:t> as part of the tender dossier.</a:t>
                      </a:r>
                    </a:p>
                  </a:txBody>
                  <a:tcPr/>
                </a:tc>
                <a:extLst>
                  <a:ext uri="{0D108BD9-81ED-4DB2-BD59-A6C34878D82A}">
                    <a16:rowId xmlns:a16="http://schemas.microsoft.com/office/drawing/2014/main" val="729452690"/>
                  </a:ext>
                </a:extLst>
              </a:tr>
            </a:tbl>
          </a:graphicData>
        </a:graphic>
      </p:graphicFrame>
    </p:spTree>
    <p:extLst>
      <p:ext uri="{BB962C8B-B14F-4D97-AF65-F5344CB8AC3E}">
        <p14:creationId xmlns:p14="http://schemas.microsoft.com/office/powerpoint/2010/main" val="289612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0B05-D973-1F2E-E8A2-A732A44AC3BB}"/>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3AEDA36D-FB4B-FEB4-7910-5760663EB338}"/>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Award procedure</a:t>
            </a:r>
          </a:p>
        </p:txBody>
      </p:sp>
      <p:graphicFrame>
        <p:nvGraphicFramePr>
          <p:cNvPr id="3" name="Taula 2">
            <a:extLst>
              <a:ext uri="{FF2B5EF4-FFF2-40B4-BE49-F238E27FC236}">
                <a16:creationId xmlns:a16="http://schemas.microsoft.com/office/drawing/2014/main" id="{8A2A30B0-63E2-4185-014E-E13C42E2341D}"/>
              </a:ext>
            </a:extLst>
          </p:cNvPr>
          <p:cNvGraphicFramePr>
            <a:graphicFrameLocks noGrp="1"/>
          </p:cNvGraphicFramePr>
          <p:nvPr/>
        </p:nvGraphicFramePr>
        <p:xfrm>
          <a:off x="861817" y="1229464"/>
          <a:ext cx="10468366" cy="338328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Is it necessary or not to establish an Evaluation Committee at the institutional level?</a:t>
                      </a:r>
                    </a:p>
                  </a:txBody>
                  <a:tcPr/>
                </a:tc>
                <a:tc>
                  <a:txBody>
                    <a:bodyPr/>
                    <a:lstStyle/>
                    <a:p>
                      <a:r>
                        <a:rPr lang="en-GB" noProof="0" dirty="0">
                          <a:latin typeface="Century Gothic" panose="020B0502020202020204" pitchFamily="34" charset="0"/>
                        </a:rPr>
                        <a:t>Not mandatory for payment against invoice and single tender procedure. Mandatory for all the other usual procedures, with some exceptions for framework contracts and negotiated procedure.</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Is there a legal provision that establishes the role, powers and operating principles of the Evaluation Committee? (P.S. in Annex II of the RM-EU-Interreg Financing Agreement there is only one provision - art. 24, point 5)</a:t>
                      </a:r>
                    </a:p>
                  </a:txBody>
                  <a:tcPr/>
                </a:tc>
                <a:tc>
                  <a:txBody>
                    <a:bodyPr/>
                    <a:lstStyle/>
                    <a:p>
                      <a:pPr>
                        <a:spcAft>
                          <a:spcPts val="400"/>
                        </a:spcAft>
                      </a:pPr>
                      <a:r>
                        <a:rPr lang="en-GB" noProof="0" dirty="0">
                          <a:latin typeface="Century Gothic" panose="020B0502020202020204" pitchFamily="34" charset="0"/>
                        </a:rPr>
                        <a:t>There are no specific provisions in Annex II. Therefore, we recommend you applying your usual procedures. Please take special care on the prevention of conflict of interest.</a:t>
                      </a:r>
                    </a:p>
                  </a:txBody>
                  <a:tcPr/>
                </a:tc>
                <a:extLst>
                  <a:ext uri="{0D108BD9-81ED-4DB2-BD59-A6C34878D82A}">
                    <a16:rowId xmlns:a16="http://schemas.microsoft.com/office/drawing/2014/main" val="729452690"/>
                  </a:ext>
                </a:extLst>
              </a:tr>
            </a:tbl>
          </a:graphicData>
        </a:graphic>
      </p:graphicFrame>
    </p:spTree>
    <p:extLst>
      <p:ext uri="{BB962C8B-B14F-4D97-AF65-F5344CB8AC3E}">
        <p14:creationId xmlns:p14="http://schemas.microsoft.com/office/powerpoint/2010/main" val="1273101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46CBC-7985-0F44-D50D-34FE358CE2A7}"/>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E7973971-BC2A-709C-A2D0-7AA2190B79AB}"/>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Award procedure</a:t>
            </a:r>
          </a:p>
        </p:txBody>
      </p:sp>
      <p:graphicFrame>
        <p:nvGraphicFramePr>
          <p:cNvPr id="3" name="Taula 2">
            <a:extLst>
              <a:ext uri="{FF2B5EF4-FFF2-40B4-BE49-F238E27FC236}">
                <a16:creationId xmlns:a16="http://schemas.microsoft.com/office/drawing/2014/main" id="{DACCEA2A-C303-6C9A-4106-2BF2CD1204C1}"/>
              </a:ext>
            </a:extLst>
          </p:cNvPr>
          <p:cNvGraphicFramePr>
            <a:graphicFrameLocks noGrp="1"/>
          </p:cNvGraphicFramePr>
          <p:nvPr>
            <p:extLst>
              <p:ext uri="{D42A27DB-BD31-4B8C-83A1-F6EECF244321}">
                <p14:modId xmlns:p14="http://schemas.microsoft.com/office/powerpoint/2010/main" val="2781470613"/>
              </p:ext>
            </p:extLst>
          </p:nvPr>
        </p:nvGraphicFramePr>
        <p:xfrm>
          <a:off x="861817" y="1229464"/>
          <a:ext cx="10468366" cy="448056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In the case of simplified procedures, PRAG provides for the obligation to receive a minimum of three offers, while national legislation (Law no. 131/2015) allows the procedure to be carried out with a single valid offer.</a:t>
                      </a:r>
                    </a:p>
                    <a:p>
                      <a:r>
                        <a:rPr lang="en-US" noProof="0" dirty="0">
                          <a:latin typeface="Century Gothic" panose="020B0502020202020204" pitchFamily="34" charset="0"/>
                        </a:rPr>
                        <a:t>In such situations, which rule prevails and how should we proceed to avoid the risk of non-compliance or financial corrections?</a:t>
                      </a:r>
                    </a:p>
                  </a:txBody>
                  <a:tcPr/>
                </a:tc>
                <a:tc>
                  <a:txBody>
                    <a:bodyPr/>
                    <a:lstStyle/>
                    <a:p>
                      <a:pPr>
                        <a:spcAft>
                          <a:spcPts val="400"/>
                        </a:spcAft>
                      </a:pPr>
                      <a:r>
                        <a:rPr lang="en-US" noProof="0" dirty="0">
                          <a:latin typeface="Century Gothic" panose="020B0502020202020204" pitchFamily="34" charset="0"/>
                        </a:rPr>
                        <a:t>“</a:t>
                      </a:r>
                      <a:r>
                        <a:rPr lang="en-US" i="1" noProof="0" dirty="0">
                          <a:latin typeface="Century Gothic" panose="020B0502020202020204" pitchFamily="34" charset="0"/>
                        </a:rPr>
                        <a:t>If, following consultation of the tenderers, the contracting authority receives only one tender that is administratively and technically valid, the contract may be awarded provided that the award criteria are met.</a:t>
                      </a:r>
                      <a:r>
                        <a:rPr lang="en-US" noProof="0" dirty="0">
                          <a:latin typeface="Century Gothic" panose="020B0502020202020204" pitchFamily="34" charset="0"/>
                        </a:rPr>
                        <a:t>” Point 5.5 of Annex II. REMIND: NEITHER NATIONAL LEGISLATION NOR PRAG ARE APPLICABLE</a:t>
                      </a:r>
                      <a:endParaRPr lang="en-GB" noProof="0" dirty="0">
                        <a:latin typeface="Century Gothic" panose="020B0502020202020204" pitchFamily="34" charset="0"/>
                      </a:endParaRPr>
                    </a:p>
                  </a:txBody>
                  <a:tcPr/>
                </a:tc>
                <a:extLst>
                  <a:ext uri="{0D108BD9-81ED-4DB2-BD59-A6C34878D82A}">
                    <a16:rowId xmlns:a16="http://schemas.microsoft.com/office/drawing/2014/main" val="3128432027"/>
                  </a:ext>
                </a:extLst>
              </a:tr>
              <a:tr h="370840">
                <a:tc>
                  <a:txBody>
                    <a:bodyPr/>
                    <a:lstStyle/>
                    <a:p>
                      <a:r>
                        <a:rPr lang="en-US" noProof="0" dirty="0">
                          <a:latin typeface="Century Gothic" panose="020B0502020202020204" pitchFamily="34" charset="0"/>
                        </a:rPr>
                        <a:t>If, even after sending the invitations, three compliant offers are not obtained, can the procedure be continued according to national rules or must it be resumed to comply with PRAG?</a:t>
                      </a:r>
                    </a:p>
                  </a:txBody>
                  <a:tcPr/>
                </a:tc>
                <a:tc>
                  <a:txBody>
                    <a:bodyPr/>
                    <a:lstStyle/>
                    <a:p>
                      <a:pPr>
                        <a:spcAft>
                          <a:spcPts val="400"/>
                        </a:spcAft>
                      </a:pPr>
                      <a:r>
                        <a:rPr lang="en-GB" noProof="0" dirty="0">
                          <a:latin typeface="Century Gothic" panose="020B0502020202020204" pitchFamily="34" charset="0"/>
                        </a:rPr>
                        <a:t>You need to send again invitations. </a:t>
                      </a:r>
                      <a:r>
                        <a:rPr lang="en-US" noProof="0" dirty="0">
                          <a:latin typeface="Century Gothic" panose="020B0502020202020204" pitchFamily="34" charset="0"/>
                        </a:rPr>
                        <a:t>REMIND: NEITHER NATIONAL LEGISLATION NOR PRAG ARE APPLICABLE</a:t>
                      </a:r>
                      <a:endParaRPr lang="en-GB" noProof="0" dirty="0">
                        <a:latin typeface="Century Gothic" panose="020B0502020202020204" pitchFamily="34" charset="0"/>
                      </a:endParaRPr>
                    </a:p>
                  </a:txBody>
                  <a:tcPr/>
                </a:tc>
                <a:extLst>
                  <a:ext uri="{0D108BD9-81ED-4DB2-BD59-A6C34878D82A}">
                    <a16:rowId xmlns:a16="http://schemas.microsoft.com/office/drawing/2014/main" val="3911314347"/>
                  </a:ext>
                </a:extLst>
              </a:tr>
            </a:tbl>
          </a:graphicData>
        </a:graphic>
      </p:graphicFrame>
    </p:spTree>
    <p:extLst>
      <p:ext uri="{BB962C8B-B14F-4D97-AF65-F5344CB8AC3E}">
        <p14:creationId xmlns:p14="http://schemas.microsoft.com/office/powerpoint/2010/main" val="1360181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9C04-A9F9-8739-726F-98EE01135676}"/>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CC32E280-AF57-B66D-3496-DAE926A00DA0}"/>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Award procedure</a:t>
            </a:r>
          </a:p>
        </p:txBody>
      </p:sp>
      <p:graphicFrame>
        <p:nvGraphicFramePr>
          <p:cNvPr id="3" name="Taula 2">
            <a:extLst>
              <a:ext uri="{FF2B5EF4-FFF2-40B4-BE49-F238E27FC236}">
                <a16:creationId xmlns:a16="http://schemas.microsoft.com/office/drawing/2014/main" id="{5318B470-5D1C-E680-2706-A029E585D609}"/>
              </a:ext>
            </a:extLst>
          </p:cNvPr>
          <p:cNvGraphicFramePr>
            <a:graphicFrameLocks noGrp="1"/>
          </p:cNvGraphicFramePr>
          <p:nvPr>
            <p:extLst>
              <p:ext uri="{D42A27DB-BD31-4B8C-83A1-F6EECF244321}">
                <p14:modId xmlns:p14="http://schemas.microsoft.com/office/powerpoint/2010/main" val="970793074"/>
              </p:ext>
            </p:extLst>
          </p:nvPr>
        </p:nvGraphicFramePr>
        <p:xfrm>
          <a:off x="861817" y="1229464"/>
          <a:ext cx="10468366" cy="1920240"/>
        </p:xfrm>
        <a:graphic>
          <a:graphicData uri="http://schemas.openxmlformats.org/drawingml/2006/table">
            <a:tbl>
              <a:tblPr firstRow="1" bandRow="1">
                <a:tableStyleId>{5C22544A-7EE6-4342-B048-85BDC9FD1C3A}</a:tableStyleId>
              </a:tblPr>
              <a:tblGrid>
                <a:gridCol w="5234183">
                  <a:extLst>
                    <a:ext uri="{9D8B030D-6E8A-4147-A177-3AD203B41FA5}">
                      <a16:colId xmlns:a16="http://schemas.microsoft.com/office/drawing/2014/main" val="1373272673"/>
                    </a:ext>
                  </a:extLst>
                </a:gridCol>
                <a:gridCol w="5234183">
                  <a:extLst>
                    <a:ext uri="{9D8B030D-6E8A-4147-A177-3AD203B41FA5}">
                      <a16:colId xmlns:a16="http://schemas.microsoft.com/office/drawing/2014/main" val="3603424432"/>
                    </a:ext>
                  </a:extLst>
                </a:gridCol>
              </a:tblGrid>
              <a:tr h="370840">
                <a:tc>
                  <a:txBody>
                    <a:bodyPr/>
                    <a:lstStyle/>
                    <a:p>
                      <a:pPr algn="ctr"/>
                      <a:r>
                        <a:rPr lang="en-GB" sz="2400" noProof="0" dirty="0">
                          <a:latin typeface="Century Gothic" panose="020B0502020202020204" pitchFamily="34" charset="0"/>
                        </a:rPr>
                        <a:t>Question</a:t>
                      </a:r>
                    </a:p>
                  </a:txBody>
                  <a:tcPr/>
                </a:tc>
                <a:tc>
                  <a:txBody>
                    <a:bodyPr/>
                    <a:lstStyle/>
                    <a:p>
                      <a:pPr algn="ctr"/>
                      <a:r>
                        <a:rPr lang="en-GB" sz="2400" noProof="0" dirty="0">
                          <a:latin typeface="Century Gothic" panose="020B0502020202020204" pitchFamily="34" charset="0"/>
                        </a:rPr>
                        <a:t>Answer</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In the case of simplified procedures, according to national provisions, is it necessary to complete the Report and the Award Notice upon completion of the procurement procedure</a:t>
                      </a:r>
                    </a:p>
                  </a:txBody>
                  <a:tcPr/>
                </a:tc>
                <a:tc>
                  <a:txBody>
                    <a:bodyPr/>
                    <a:lstStyle/>
                    <a:p>
                      <a:pPr>
                        <a:spcAft>
                          <a:spcPts val="400"/>
                        </a:spcAft>
                      </a:pPr>
                      <a:r>
                        <a:rPr lang="en-GB" noProof="0" dirty="0">
                          <a:latin typeface="Century Gothic" panose="020B0502020202020204" pitchFamily="34" charset="0"/>
                        </a:rPr>
                        <a:t>Annex II does not stipulate any provision on the report and award notice for simplified procedure. Therefore, you may use the national provisions.</a:t>
                      </a:r>
                    </a:p>
                  </a:txBody>
                  <a:tcPr/>
                </a:tc>
                <a:extLst>
                  <a:ext uri="{0D108BD9-81ED-4DB2-BD59-A6C34878D82A}">
                    <a16:rowId xmlns:a16="http://schemas.microsoft.com/office/drawing/2014/main" val="3128432027"/>
                  </a:ext>
                </a:extLst>
              </a:tr>
            </a:tbl>
          </a:graphicData>
        </a:graphic>
      </p:graphicFrame>
    </p:spTree>
    <p:extLst>
      <p:ext uri="{BB962C8B-B14F-4D97-AF65-F5344CB8AC3E}">
        <p14:creationId xmlns:p14="http://schemas.microsoft.com/office/powerpoint/2010/main" val="326611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77A9-A473-1F82-9C45-AC7BE0CADABA}"/>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76A1EA15-357B-E804-2655-C25F769BFF37}"/>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5" name="CasellaDiTesto 4">
            <a:extLst>
              <a:ext uri="{FF2B5EF4-FFF2-40B4-BE49-F238E27FC236}">
                <a16:creationId xmlns:a16="http://schemas.microsoft.com/office/drawing/2014/main" id="{AB54158F-BDDC-CE01-59B1-1C1230BD384D}"/>
              </a:ext>
            </a:extLst>
          </p:cNvPr>
          <p:cNvSpPr txBox="1"/>
          <p:nvPr/>
        </p:nvSpPr>
        <p:spPr>
          <a:xfrm>
            <a:off x="0" y="2312108"/>
            <a:ext cx="12192000" cy="707886"/>
          </a:xfrm>
          <a:prstGeom prst="rect">
            <a:avLst/>
          </a:prstGeom>
          <a:noFill/>
        </p:spPr>
        <p:txBody>
          <a:bodyPr wrap="square">
            <a:spAutoFit/>
          </a:bodyPr>
          <a:lstStyle/>
          <a:p>
            <a:pPr algn="ctr"/>
            <a:r>
              <a:rPr lang="en-US" sz="4000" b="1" i="1" dirty="0">
                <a:solidFill>
                  <a:srgbClr val="07147A"/>
                </a:solidFill>
                <a:latin typeface="Century Gothic" panose="020B0502020202020204" pitchFamily="34" charset="0"/>
              </a:rPr>
              <a:t>Questions not related to procurement</a:t>
            </a:r>
          </a:p>
        </p:txBody>
      </p:sp>
    </p:spTree>
    <p:extLst>
      <p:ext uri="{BB962C8B-B14F-4D97-AF65-F5344CB8AC3E}">
        <p14:creationId xmlns:p14="http://schemas.microsoft.com/office/powerpoint/2010/main" val="124124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a:extLst>
              <a:ext uri="{FF2B5EF4-FFF2-40B4-BE49-F238E27FC236}">
                <a16:creationId xmlns:a16="http://schemas.microsoft.com/office/drawing/2014/main" id="{D732015E-6182-5286-C04C-B27ED37E54CA}"/>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Article 58 of Interreg Regulation</a:t>
            </a:r>
          </a:p>
        </p:txBody>
      </p:sp>
      <p:sp>
        <p:nvSpPr>
          <p:cNvPr id="7" name="QuadreDeText 6">
            <a:extLst>
              <a:ext uri="{FF2B5EF4-FFF2-40B4-BE49-F238E27FC236}">
                <a16:creationId xmlns:a16="http://schemas.microsoft.com/office/drawing/2014/main" id="{57138DDA-A805-1953-8B6B-B3405D618853}"/>
              </a:ext>
            </a:extLst>
          </p:cNvPr>
          <p:cNvSpPr txBox="1"/>
          <p:nvPr/>
        </p:nvSpPr>
        <p:spPr>
          <a:xfrm>
            <a:off x="775867" y="2613392"/>
            <a:ext cx="4624472" cy="2246769"/>
          </a:xfrm>
          <a:prstGeom prst="rect">
            <a:avLst/>
          </a:prstGeom>
          <a:solidFill>
            <a:schemeClr val="accent4">
              <a:lumMod val="20000"/>
              <a:lumOff val="80000"/>
            </a:schemeClr>
          </a:solidFill>
        </p:spPr>
        <p:txBody>
          <a:bodyPr wrap="square">
            <a:spAutoFit/>
          </a:bodyPr>
          <a:lstStyle/>
          <a:p>
            <a:pPr algn="just"/>
            <a:endParaRPr lang="en-US" sz="2000" b="0" i="0" u="none" strike="noStrike" baseline="0" dirty="0">
              <a:latin typeface="EUAlbertina"/>
            </a:endParaRPr>
          </a:p>
          <a:p>
            <a:pPr algn="just"/>
            <a:r>
              <a:rPr lang="en-US" sz="2000" b="0" i="0" u="none" strike="noStrike" baseline="0" dirty="0">
                <a:latin typeface="EUAlbertina"/>
              </a:rPr>
              <a:t>“</a:t>
            </a:r>
            <a:r>
              <a:rPr lang="en-US" sz="2000" b="1" i="1" dirty="0">
                <a:latin typeface="EUAlbertina"/>
              </a:rPr>
              <a:t>Contracting authorities </a:t>
            </a:r>
            <a:r>
              <a:rPr lang="en-US" sz="2000" i="1" dirty="0">
                <a:latin typeface="EUAlbertina"/>
              </a:rPr>
              <a:t>or </a:t>
            </a:r>
            <a:r>
              <a:rPr lang="en-US" sz="2000" b="1" i="1" dirty="0">
                <a:latin typeface="EUAlbertina"/>
              </a:rPr>
              <a:t>contracting entities […] </a:t>
            </a:r>
            <a:r>
              <a:rPr lang="en-US" sz="2000" i="1" dirty="0">
                <a:latin typeface="EUAlbertina"/>
              </a:rPr>
              <a:t>located in the </a:t>
            </a:r>
            <a:r>
              <a:rPr lang="en-US" sz="2000" b="1" i="1" dirty="0">
                <a:latin typeface="EUAlbertina"/>
              </a:rPr>
              <a:t>Member States</a:t>
            </a:r>
            <a:r>
              <a:rPr lang="en-US" sz="2000" i="1" dirty="0">
                <a:latin typeface="EUAlbertina"/>
              </a:rPr>
              <a:t>, shall apply </a:t>
            </a:r>
            <a:r>
              <a:rPr lang="en-US" sz="2000" b="1" i="1" dirty="0">
                <a:latin typeface="EUAlbertina"/>
              </a:rPr>
              <a:t>national laws […] </a:t>
            </a:r>
            <a:r>
              <a:rPr lang="en-US" sz="2000" i="1" dirty="0">
                <a:latin typeface="EUAlbertina"/>
              </a:rPr>
              <a:t>adopted in connection with Union legislation</a:t>
            </a:r>
            <a:r>
              <a:rPr lang="en-US" sz="2000" b="0" i="1" u="none" strike="noStrike" baseline="0" dirty="0">
                <a:latin typeface="EUAlbertina"/>
              </a:rPr>
              <a:t>.</a:t>
            </a:r>
            <a:r>
              <a:rPr lang="en-US" sz="2000" b="0" i="0" u="none" strike="noStrike" baseline="0" dirty="0">
                <a:latin typeface="EUAlbertina"/>
              </a:rPr>
              <a:t>”</a:t>
            </a:r>
          </a:p>
          <a:p>
            <a:pPr algn="just"/>
            <a:endParaRPr lang="en-US" sz="2000" b="0" i="0" u="none" strike="noStrike" baseline="0" dirty="0">
              <a:latin typeface="EUAlbertina"/>
            </a:endParaRPr>
          </a:p>
          <a:p>
            <a:pPr algn="just"/>
            <a:endParaRPr lang="ca-ES" sz="2000" dirty="0"/>
          </a:p>
        </p:txBody>
      </p:sp>
      <p:sp>
        <p:nvSpPr>
          <p:cNvPr id="18" name="Ovale 11">
            <a:extLst>
              <a:ext uri="{FF2B5EF4-FFF2-40B4-BE49-F238E27FC236}">
                <a16:creationId xmlns:a16="http://schemas.microsoft.com/office/drawing/2014/main" id="{55707160-1093-D29D-5CA4-999365C36057}"/>
              </a:ext>
            </a:extLst>
          </p:cNvPr>
          <p:cNvSpPr/>
          <p:nvPr/>
        </p:nvSpPr>
        <p:spPr>
          <a:xfrm>
            <a:off x="1533973" y="1569254"/>
            <a:ext cx="3108259" cy="774533"/>
          </a:xfrm>
          <a:prstGeom prst="ellipse">
            <a:avLst/>
          </a:prstGeom>
          <a:solidFill>
            <a:srgbClr val="993366"/>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sz="2400" b="1" dirty="0">
                <a:solidFill>
                  <a:schemeClr val="bg1"/>
                </a:solidFill>
                <a:latin typeface="Century Gothic" panose="020B0502020202020204" pitchFamily="34" charset="0"/>
              </a:rPr>
              <a:t>Option 1</a:t>
            </a:r>
          </a:p>
        </p:txBody>
      </p:sp>
      <p:sp>
        <p:nvSpPr>
          <p:cNvPr id="19" name="Ovale 11">
            <a:extLst>
              <a:ext uri="{FF2B5EF4-FFF2-40B4-BE49-F238E27FC236}">
                <a16:creationId xmlns:a16="http://schemas.microsoft.com/office/drawing/2014/main" id="{D3AFFB78-539A-D024-4D3B-8B3D9EF638A6}"/>
              </a:ext>
            </a:extLst>
          </p:cNvPr>
          <p:cNvSpPr/>
          <p:nvPr/>
        </p:nvSpPr>
        <p:spPr>
          <a:xfrm>
            <a:off x="7297398" y="1569254"/>
            <a:ext cx="2811078" cy="774532"/>
          </a:xfrm>
          <a:prstGeom prst="ellipse">
            <a:avLst/>
          </a:prstGeom>
          <a:solidFill>
            <a:srgbClr val="993366"/>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sz="2400" b="1" dirty="0">
                <a:solidFill>
                  <a:schemeClr val="bg1"/>
                </a:solidFill>
                <a:latin typeface="Century Gothic" panose="020B0502020202020204" pitchFamily="34" charset="0"/>
              </a:rPr>
              <a:t>Option 2</a:t>
            </a:r>
          </a:p>
        </p:txBody>
      </p:sp>
      <p:sp>
        <p:nvSpPr>
          <p:cNvPr id="20" name="QuadreDeText 19">
            <a:extLst>
              <a:ext uri="{FF2B5EF4-FFF2-40B4-BE49-F238E27FC236}">
                <a16:creationId xmlns:a16="http://schemas.microsoft.com/office/drawing/2014/main" id="{10DF7D66-6CC8-AE01-E0DF-F8D69E753FDC}"/>
              </a:ext>
            </a:extLst>
          </p:cNvPr>
          <p:cNvSpPr txBox="1"/>
          <p:nvPr/>
        </p:nvSpPr>
        <p:spPr>
          <a:xfrm>
            <a:off x="6096000" y="2613392"/>
            <a:ext cx="5213874" cy="1631216"/>
          </a:xfrm>
          <a:prstGeom prst="rect">
            <a:avLst/>
          </a:prstGeom>
          <a:solidFill>
            <a:schemeClr val="accent4">
              <a:lumMod val="20000"/>
              <a:lumOff val="80000"/>
            </a:schemeClr>
          </a:solidFill>
        </p:spPr>
        <p:txBody>
          <a:bodyPr wrap="square">
            <a:spAutoFit/>
          </a:bodyPr>
          <a:lstStyle/>
          <a:p>
            <a:pPr algn="just"/>
            <a:endParaRPr lang="en-US" sz="2000" b="0" i="0" u="none" strike="noStrike" baseline="0" dirty="0">
              <a:latin typeface="EUAlbertina"/>
            </a:endParaRPr>
          </a:p>
          <a:p>
            <a:pPr algn="just"/>
            <a:r>
              <a:rPr lang="en-US" sz="2000" b="0" i="0" u="none" strike="noStrike" baseline="0" dirty="0">
                <a:latin typeface="EUAlbertina"/>
              </a:rPr>
              <a:t>“</a:t>
            </a:r>
            <a:r>
              <a:rPr lang="en-US" sz="2000" b="1" i="1" u="none" strike="noStrike" baseline="0" dirty="0">
                <a:latin typeface="EUAlbertina"/>
              </a:rPr>
              <a:t>In all other cases </a:t>
            </a:r>
            <a:r>
              <a:rPr lang="en-US" sz="2000" i="1" dirty="0">
                <a:latin typeface="EUAlbertina"/>
              </a:rPr>
              <a:t>the public or private partners shall apply the provisions set out in Articles 58.2 of the Regulation no 2021/1059 – Financial Regulation (no. 2018/1046).”</a:t>
            </a:r>
          </a:p>
        </p:txBody>
      </p:sp>
      <p:sp>
        <p:nvSpPr>
          <p:cNvPr id="8" name="Oval 7">
            <a:extLst>
              <a:ext uri="{FF2B5EF4-FFF2-40B4-BE49-F238E27FC236}">
                <a16:creationId xmlns:a16="http://schemas.microsoft.com/office/drawing/2014/main" id="{0EFEE9B5-BD8B-4353-AADF-8CF067E3B18F}"/>
              </a:ext>
            </a:extLst>
          </p:cNvPr>
          <p:cNvSpPr/>
          <p:nvPr/>
        </p:nvSpPr>
        <p:spPr>
          <a:xfrm>
            <a:off x="6594417" y="4473388"/>
            <a:ext cx="3972352" cy="1561102"/>
          </a:xfrm>
          <a:prstGeom prst="ellipse">
            <a:avLst/>
          </a:prstGeom>
          <a:solidFill>
            <a:srgbClr val="FBE5D6"/>
          </a:solidFill>
          <a:ln w="28575">
            <a:solidFill>
              <a:srgbClr val="751D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51D70"/>
                </a:solidFill>
                <a:latin typeface="Century Gothic" panose="020B0502020202020204" pitchFamily="34" charset="0"/>
              </a:rPr>
              <a:t>Annex II of the Financing Agreements </a:t>
            </a:r>
          </a:p>
        </p:txBody>
      </p:sp>
    </p:spTree>
    <p:extLst>
      <p:ext uri="{BB962C8B-B14F-4D97-AF65-F5344CB8AC3E}">
        <p14:creationId xmlns:p14="http://schemas.microsoft.com/office/powerpoint/2010/main" val="55101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D677B-33B0-1BA8-5E67-876E30D68E6D}"/>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7711B606-AB31-E130-D076-A6B36F542296}"/>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Questions not related to procurement</a:t>
            </a:r>
          </a:p>
        </p:txBody>
      </p:sp>
      <p:graphicFrame>
        <p:nvGraphicFramePr>
          <p:cNvPr id="3" name="Taula 2">
            <a:extLst>
              <a:ext uri="{FF2B5EF4-FFF2-40B4-BE49-F238E27FC236}">
                <a16:creationId xmlns:a16="http://schemas.microsoft.com/office/drawing/2014/main" id="{DD4E42FF-1668-E620-1140-A268AD0CC514}"/>
              </a:ext>
            </a:extLst>
          </p:cNvPr>
          <p:cNvGraphicFramePr>
            <a:graphicFrameLocks noGrp="1"/>
          </p:cNvGraphicFramePr>
          <p:nvPr/>
        </p:nvGraphicFramePr>
        <p:xfrm>
          <a:off x="803839" y="1367029"/>
          <a:ext cx="10460274" cy="4033520"/>
        </p:xfrm>
        <a:graphic>
          <a:graphicData uri="http://schemas.openxmlformats.org/drawingml/2006/table">
            <a:tbl>
              <a:tblPr firstRow="1" bandRow="1">
                <a:tableStyleId>{5C22544A-7EE6-4342-B048-85BDC9FD1C3A}</a:tableStyleId>
              </a:tblPr>
              <a:tblGrid>
                <a:gridCol w="10460274">
                  <a:extLst>
                    <a:ext uri="{9D8B030D-6E8A-4147-A177-3AD203B41FA5}">
                      <a16:colId xmlns:a16="http://schemas.microsoft.com/office/drawing/2014/main" val="1373272673"/>
                    </a:ext>
                  </a:extLst>
                </a:gridCol>
              </a:tblGrid>
              <a:tr h="370840">
                <a:tc>
                  <a:txBody>
                    <a:bodyPr/>
                    <a:lstStyle/>
                    <a:p>
                      <a:pPr algn="ctr"/>
                      <a:r>
                        <a:rPr lang="en-GB" sz="2400" noProof="0" dirty="0">
                          <a:latin typeface="Century Gothic" panose="020B0502020202020204" pitchFamily="34" charset="0"/>
                        </a:rPr>
                        <a:t>Question</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Does the modification of allocations between ECOs (if necessary) require mandatory coordination with project partners?</a:t>
                      </a:r>
                    </a:p>
                  </a:txBody>
                  <a:tcPr/>
                </a:tc>
                <a:extLst>
                  <a:ext uri="{0D108BD9-81ED-4DB2-BD59-A6C34878D82A}">
                    <a16:rowId xmlns:a16="http://schemas.microsoft.com/office/drawing/2014/main" val="569529175"/>
                  </a:ext>
                </a:extLst>
              </a:tr>
              <a:tr h="370840">
                <a:tc>
                  <a:txBody>
                    <a:bodyPr/>
                    <a:lstStyle/>
                    <a:p>
                      <a:r>
                        <a:rPr lang="en-US" noProof="0" dirty="0">
                          <a:latin typeface="Century Gothic" panose="020B0502020202020204" pitchFamily="34" charset="0"/>
                        </a:rPr>
                        <a:t>Will salary expenses be calculated depending on the expenses incurred with the application of the 4% threshold (of total expenses) or is it possible to calculate them equally throughout the project? That is, the total amount provided for 24 calendar months.</a:t>
                      </a:r>
                    </a:p>
                  </a:txBody>
                  <a:tcPr/>
                </a:tc>
                <a:extLst>
                  <a:ext uri="{0D108BD9-81ED-4DB2-BD59-A6C34878D82A}">
                    <a16:rowId xmlns:a16="http://schemas.microsoft.com/office/drawing/2014/main" val="729452690"/>
                  </a:ext>
                </a:extLst>
              </a:tr>
              <a:tr h="370840">
                <a:tc>
                  <a:txBody>
                    <a:bodyPr/>
                    <a:lstStyle/>
                    <a:p>
                      <a:r>
                        <a:rPr lang="en-US" noProof="0" dirty="0">
                          <a:latin typeface="Century Gothic" panose="020B0502020202020204" pitchFamily="34" charset="0"/>
                        </a:rPr>
                        <a:t>Is it mandatory to attach to the timesheets that is, the monthly work performed?</a:t>
                      </a:r>
                    </a:p>
                  </a:txBody>
                  <a:tcPr/>
                </a:tc>
                <a:extLst>
                  <a:ext uri="{0D108BD9-81ED-4DB2-BD59-A6C34878D82A}">
                    <a16:rowId xmlns:a16="http://schemas.microsoft.com/office/drawing/2014/main" val="2670343405"/>
                  </a:ext>
                </a:extLst>
              </a:tr>
              <a:tr h="370840">
                <a:tc>
                  <a:txBody>
                    <a:bodyPr/>
                    <a:lstStyle/>
                    <a:p>
                      <a:r>
                        <a:rPr lang="en-US" noProof="0" dirty="0">
                          <a:latin typeface="Century Gothic" panose="020B0502020202020204" pitchFamily="34" charset="0"/>
                        </a:rPr>
                        <a:t>Can the expenses be made according to a schedule other than the one distributed by periods?</a:t>
                      </a:r>
                    </a:p>
                  </a:txBody>
                  <a:tcPr/>
                </a:tc>
                <a:extLst>
                  <a:ext uri="{0D108BD9-81ED-4DB2-BD59-A6C34878D82A}">
                    <a16:rowId xmlns:a16="http://schemas.microsoft.com/office/drawing/2014/main" val="1135873038"/>
                  </a:ext>
                </a:extLst>
              </a:tr>
              <a:tr h="370840">
                <a:tc>
                  <a:txBody>
                    <a:bodyPr/>
                    <a:lstStyle/>
                    <a:p>
                      <a:r>
                        <a:rPr lang="en-US" noProof="0" dirty="0">
                          <a:latin typeface="Century Gothic" panose="020B0502020202020204" pitchFamily="34" charset="0"/>
                        </a:rPr>
                        <a:t>When and under what conditions can an application for the next tranche be made?</a:t>
                      </a:r>
                    </a:p>
                  </a:txBody>
                  <a:tcPr/>
                </a:tc>
                <a:extLst>
                  <a:ext uri="{0D108BD9-81ED-4DB2-BD59-A6C34878D82A}">
                    <a16:rowId xmlns:a16="http://schemas.microsoft.com/office/drawing/2014/main" val="613925170"/>
                  </a:ext>
                </a:extLst>
              </a:tr>
              <a:tr h="370840">
                <a:tc>
                  <a:txBody>
                    <a:bodyPr/>
                    <a:lstStyle/>
                    <a:p>
                      <a:r>
                        <a:rPr lang="en-US" noProof="0" dirty="0">
                          <a:latin typeface="Century Gothic" panose="020B0502020202020204" pitchFamily="34" charset="0"/>
                        </a:rPr>
                        <a:t>Is it allowed to accept offers that exceed the amount established by the beneficiary of the grant contract until the launch of the procurement procedure?</a:t>
                      </a:r>
                    </a:p>
                  </a:txBody>
                  <a:tcPr/>
                </a:tc>
                <a:extLst>
                  <a:ext uri="{0D108BD9-81ED-4DB2-BD59-A6C34878D82A}">
                    <a16:rowId xmlns:a16="http://schemas.microsoft.com/office/drawing/2014/main" val="4182104367"/>
                  </a:ext>
                </a:extLst>
              </a:tr>
            </a:tbl>
          </a:graphicData>
        </a:graphic>
      </p:graphicFrame>
    </p:spTree>
    <p:extLst>
      <p:ext uri="{BB962C8B-B14F-4D97-AF65-F5344CB8AC3E}">
        <p14:creationId xmlns:p14="http://schemas.microsoft.com/office/powerpoint/2010/main" val="1512837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B71F8-CB65-756C-D6F2-74836BBE6ECE}"/>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E5D50137-7AA3-3C5A-EABA-CA3396F04702}"/>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Questions not related to procurement</a:t>
            </a:r>
          </a:p>
        </p:txBody>
      </p:sp>
      <p:graphicFrame>
        <p:nvGraphicFramePr>
          <p:cNvPr id="3" name="Taula 2">
            <a:extLst>
              <a:ext uri="{FF2B5EF4-FFF2-40B4-BE49-F238E27FC236}">
                <a16:creationId xmlns:a16="http://schemas.microsoft.com/office/drawing/2014/main" id="{D8D5F807-10AE-AB4D-B49E-9BA3C9AA0A27}"/>
              </a:ext>
            </a:extLst>
          </p:cNvPr>
          <p:cNvGraphicFramePr>
            <a:graphicFrameLocks noGrp="1"/>
          </p:cNvGraphicFramePr>
          <p:nvPr>
            <p:extLst>
              <p:ext uri="{D42A27DB-BD31-4B8C-83A1-F6EECF244321}">
                <p14:modId xmlns:p14="http://schemas.microsoft.com/office/powerpoint/2010/main" val="1035089519"/>
              </p:ext>
            </p:extLst>
          </p:nvPr>
        </p:nvGraphicFramePr>
        <p:xfrm>
          <a:off x="803839" y="1367029"/>
          <a:ext cx="10460274" cy="2834640"/>
        </p:xfrm>
        <a:graphic>
          <a:graphicData uri="http://schemas.openxmlformats.org/drawingml/2006/table">
            <a:tbl>
              <a:tblPr firstRow="1" bandRow="1">
                <a:tableStyleId>{5C22544A-7EE6-4342-B048-85BDC9FD1C3A}</a:tableStyleId>
              </a:tblPr>
              <a:tblGrid>
                <a:gridCol w="10460274">
                  <a:extLst>
                    <a:ext uri="{9D8B030D-6E8A-4147-A177-3AD203B41FA5}">
                      <a16:colId xmlns:a16="http://schemas.microsoft.com/office/drawing/2014/main" val="1373272673"/>
                    </a:ext>
                  </a:extLst>
                </a:gridCol>
              </a:tblGrid>
              <a:tr h="370840">
                <a:tc>
                  <a:txBody>
                    <a:bodyPr/>
                    <a:lstStyle/>
                    <a:p>
                      <a:pPr algn="ctr"/>
                      <a:r>
                        <a:rPr lang="en-GB" sz="2400" noProof="0" dirty="0">
                          <a:latin typeface="Century Gothic" panose="020B0502020202020204" pitchFamily="34" charset="0"/>
                        </a:rPr>
                        <a:t>Question</a:t>
                      </a:r>
                    </a:p>
                  </a:txBody>
                  <a:tcPr/>
                </a:tc>
                <a:extLst>
                  <a:ext uri="{0D108BD9-81ED-4DB2-BD59-A6C34878D82A}">
                    <a16:rowId xmlns:a16="http://schemas.microsoft.com/office/drawing/2014/main" val="3199375723"/>
                  </a:ext>
                </a:extLst>
              </a:tr>
              <a:tr h="370840">
                <a:tc>
                  <a:txBody>
                    <a:bodyPr/>
                    <a:lstStyle/>
                    <a:p>
                      <a:r>
                        <a:rPr lang="en-US" noProof="0" dirty="0">
                          <a:latin typeface="Century Gothic" panose="020B0502020202020204" pitchFamily="34" charset="0"/>
                        </a:rPr>
                        <a:t>In accordance with Article 40 of Regulation (EU) 1059/2021 on Office and Administrative Costs, under point (d) referring to office supplies, we kindly request clarification on which types of items can be considered eligible under this category. Specifically, we would like to understand whether, in addition to standard consumables (such as paper, pens, folders, toner), the category may also include longer-use office items, such as small office equipment (e.g., telephone, fax), and if so, under what conditions.</a:t>
                      </a:r>
                    </a:p>
                  </a:txBody>
                  <a:tcPr/>
                </a:tc>
                <a:extLst>
                  <a:ext uri="{0D108BD9-81ED-4DB2-BD59-A6C34878D82A}">
                    <a16:rowId xmlns:a16="http://schemas.microsoft.com/office/drawing/2014/main" val="23817088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latin typeface="Century Gothic" panose="020B0502020202020204" pitchFamily="34" charset="0"/>
                        </a:rPr>
                        <a:t>In what language are the narrative and financial reports for evaluating progress after each implementation stage prepared?</a:t>
                      </a:r>
                    </a:p>
                  </a:txBody>
                  <a:tcPr/>
                </a:tc>
                <a:extLst>
                  <a:ext uri="{0D108BD9-81ED-4DB2-BD59-A6C34878D82A}">
                    <a16:rowId xmlns:a16="http://schemas.microsoft.com/office/drawing/2014/main" val="194911410"/>
                  </a:ext>
                </a:extLst>
              </a:tr>
            </a:tbl>
          </a:graphicData>
        </a:graphic>
      </p:graphicFrame>
    </p:spTree>
    <p:extLst>
      <p:ext uri="{BB962C8B-B14F-4D97-AF65-F5344CB8AC3E}">
        <p14:creationId xmlns:p14="http://schemas.microsoft.com/office/powerpoint/2010/main" val="1759814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4D6DA549-6125-7C93-000F-F2F65E9F54F7}"/>
              </a:ext>
            </a:extLst>
          </p:cNvPr>
          <p:cNvSpPr>
            <a:spLocks noGrp="1"/>
          </p:cNvSpPr>
          <p:nvPr>
            <p:ph idx="1"/>
          </p:nvPr>
        </p:nvSpPr>
        <p:spPr/>
        <p:txBody>
          <a:bodyPr/>
          <a:lstStyle/>
          <a:p>
            <a:endParaRPr lang="en-GB" noProof="0" dirty="0"/>
          </a:p>
        </p:txBody>
      </p:sp>
      <p:sp>
        <p:nvSpPr>
          <p:cNvPr id="3" name="Segnaposto testo 2">
            <a:extLst>
              <a:ext uri="{FF2B5EF4-FFF2-40B4-BE49-F238E27FC236}">
                <a16:creationId xmlns:a16="http://schemas.microsoft.com/office/drawing/2014/main" id="{678A8457-C671-483E-1EA0-96E9221869BC}"/>
              </a:ext>
            </a:extLst>
          </p:cNvPr>
          <p:cNvSpPr>
            <a:spLocks noGrp="1"/>
          </p:cNvSpPr>
          <p:nvPr>
            <p:ph type="body" sz="quarter" idx="10"/>
          </p:nvPr>
        </p:nvSpPr>
        <p:spPr/>
        <p:txBody>
          <a:bodyPr>
            <a:normAutofit fontScale="92500" lnSpcReduction="10000"/>
          </a:bodyPr>
          <a:lstStyle/>
          <a:p>
            <a:endParaRPr lang="en-GB" noProof="0" dirty="0"/>
          </a:p>
        </p:txBody>
      </p:sp>
      <p:grpSp>
        <p:nvGrpSpPr>
          <p:cNvPr id="10" name="Gruppo 9">
            <a:extLst>
              <a:ext uri="{FF2B5EF4-FFF2-40B4-BE49-F238E27FC236}">
                <a16:creationId xmlns:a16="http://schemas.microsoft.com/office/drawing/2014/main" id="{A794BD6A-D94D-41D3-555B-AD1CB8C9BB2A}"/>
              </a:ext>
            </a:extLst>
          </p:cNvPr>
          <p:cNvGrpSpPr/>
          <p:nvPr/>
        </p:nvGrpSpPr>
        <p:grpSpPr>
          <a:xfrm>
            <a:off x="0" y="0"/>
            <a:ext cx="12192000" cy="6853656"/>
            <a:chOff x="0" y="0"/>
            <a:chExt cx="12192000" cy="6853656"/>
          </a:xfrm>
        </p:grpSpPr>
        <p:grpSp>
          <p:nvGrpSpPr>
            <p:cNvPr id="4" name="Gruppo 3">
              <a:extLst>
                <a:ext uri="{FF2B5EF4-FFF2-40B4-BE49-F238E27FC236}">
                  <a16:creationId xmlns:a16="http://schemas.microsoft.com/office/drawing/2014/main" id="{D486C51D-8D56-12B6-C539-F2D2B72CC763}"/>
                </a:ext>
              </a:extLst>
            </p:cNvPr>
            <p:cNvGrpSpPr/>
            <p:nvPr/>
          </p:nvGrpSpPr>
          <p:grpSpPr>
            <a:xfrm>
              <a:off x="0" y="0"/>
              <a:ext cx="12192000" cy="6853656"/>
              <a:chOff x="0" y="0"/>
              <a:chExt cx="12192000" cy="6853656"/>
            </a:xfrm>
          </p:grpSpPr>
          <p:grpSp>
            <p:nvGrpSpPr>
              <p:cNvPr id="5" name="Gruppo 4">
                <a:extLst>
                  <a:ext uri="{FF2B5EF4-FFF2-40B4-BE49-F238E27FC236}">
                    <a16:creationId xmlns:a16="http://schemas.microsoft.com/office/drawing/2014/main" id="{531F93EC-BFE5-7E76-2671-B907A4F6B4A5}"/>
                  </a:ext>
                </a:extLst>
              </p:cNvPr>
              <p:cNvGrpSpPr/>
              <p:nvPr/>
            </p:nvGrpSpPr>
            <p:grpSpPr>
              <a:xfrm>
                <a:off x="0" y="0"/>
                <a:ext cx="12192000" cy="6853656"/>
                <a:chOff x="0" y="0"/>
                <a:chExt cx="12192000" cy="6853656"/>
              </a:xfrm>
            </p:grpSpPr>
            <p:pic>
              <p:nvPicPr>
                <p:cNvPr id="7" name="Immagine 6" descr="Immagine che contiene mappa&#10;&#10;Descrizione generata automaticamente">
                  <a:extLst>
                    <a:ext uri="{FF2B5EF4-FFF2-40B4-BE49-F238E27FC236}">
                      <a16:creationId xmlns:a16="http://schemas.microsoft.com/office/drawing/2014/main" id="{30BD6016-4B41-B7E0-24E4-AF965FEAD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3656"/>
                </a:xfrm>
                <a:prstGeom prst="rect">
                  <a:avLst/>
                </a:prstGeom>
              </p:spPr>
            </p:pic>
            <p:pic>
              <p:nvPicPr>
                <p:cNvPr id="8" name="Immagine 7">
                  <a:extLst>
                    <a:ext uri="{FF2B5EF4-FFF2-40B4-BE49-F238E27FC236}">
                      <a16:creationId xmlns:a16="http://schemas.microsoft.com/office/drawing/2014/main" id="{676573AD-EA05-4E16-D2E5-B7457728E5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0681" y="5878735"/>
                  <a:ext cx="4515607" cy="756340"/>
                </a:xfrm>
                <a:prstGeom prst="rect">
                  <a:avLst/>
                </a:prstGeom>
              </p:spPr>
            </p:pic>
          </p:grpSp>
          <p:pic>
            <p:nvPicPr>
              <p:cNvPr id="6" name="Immagine 5">
                <a:extLst>
                  <a:ext uri="{FF2B5EF4-FFF2-40B4-BE49-F238E27FC236}">
                    <a16:creationId xmlns:a16="http://schemas.microsoft.com/office/drawing/2014/main" id="{346AA501-B17C-3E48-EA72-0AC532327F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9097" y="5878735"/>
                <a:ext cx="2229395" cy="863082"/>
              </a:xfrm>
              <a:prstGeom prst="rect">
                <a:avLst/>
              </a:prstGeom>
            </p:spPr>
          </p:pic>
        </p:grpSp>
        <p:sp>
          <p:nvSpPr>
            <p:cNvPr id="9" name="Rettangolo 8">
              <a:extLst>
                <a:ext uri="{FF2B5EF4-FFF2-40B4-BE49-F238E27FC236}">
                  <a16:creationId xmlns:a16="http://schemas.microsoft.com/office/drawing/2014/main" id="{600ECF4C-B444-FC63-9DF5-C20737DA9699}"/>
                </a:ext>
              </a:extLst>
            </p:cNvPr>
            <p:cNvSpPr/>
            <p:nvPr/>
          </p:nvSpPr>
          <p:spPr>
            <a:xfrm>
              <a:off x="0" y="253497"/>
              <a:ext cx="12192000" cy="52510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1" name="CasellaDiTesto 10">
            <a:extLst>
              <a:ext uri="{FF2B5EF4-FFF2-40B4-BE49-F238E27FC236}">
                <a16:creationId xmlns:a16="http://schemas.microsoft.com/office/drawing/2014/main" id="{69FD2022-6F2A-78FC-1E09-EC8E44A3644B}"/>
              </a:ext>
            </a:extLst>
          </p:cNvPr>
          <p:cNvSpPr txBox="1"/>
          <p:nvPr/>
        </p:nvSpPr>
        <p:spPr>
          <a:xfrm>
            <a:off x="17794" y="1205041"/>
            <a:ext cx="12192000" cy="1446550"/>
          </a:xfrm>
          <a:prstGeom prst="rect">
            <a:avLst/>
          </a:prstGeom>
          <a:noFill/>
        </p:spPr>
        <p:txBody>
          <a:bodyPr wrap="square">
            <a:spAutoFit/>
          </a:bodyPr>
          <a:lstStyle/>
          <a:p>
            <a:pPr algn="ctr"/>
            <a:r>
              <a:rPr lang="en-GB" sz="4400" b="1" i="1" dirty="0">
                <a:solidFill>
                  <a:srgbClr val="07147A"/>
                </a:solidFill>
                <a:latin typeface="Century Gothic" panose="020B0502020202020204" pitchFamily="34" charset="0"/>
              </a:rPr>
              <a:t>Any additional questions, comments </a:t>
            </a:r>
            <a:br>
              <a:rPr lang="en-GB" sz="4400" b="1" i="1" dirty="0">
                <a:solidFill>
                  <a:srgbClr val="07147A"/>
                </a:solidFill>
                <a:latin typeface="Century Gothic" panose="020B0502020202020204" pitchFamily="34" charset="0"/>
              </a:rPr>
            </a:br>
            <a:r>
              <a:rPr lang="en-GB" sz="4400" b="1" i="1" dirty="0">
                <a:solidFill>
                  <a:srgbClr val="07147A"/>
                </a:solidFill>
                <a:latin typeface="Century Gothic" panose="020B0502020202020204" pitchFamily="34" charset="0"/>
              </a:rPr>
              <a:t>or feedback?</a:t>
            </a:r>
            <a:endParaRPr lang="en-GB" sz="4400" b="1" i="1" noProof="0" dirty="0">
              <a:solidFill>
                <a:srgbClr val="07147A"/>
              </a:solidFill>
              <a:latin typeface="Century Gothic" panose="020B0502020202020204" pitchFamily="34" charset="0"/>
            </a:endParaRPr>
          </a:p>
        </p:txBody>
      </p:sp>
      <p:sp>
        <p:nvSpPr>
          <p:cNvPr id="12" name="CasellaDiTesto 11">
            <a:extLst>
              <a:ext uri="{FF2B5EF4-FFF2-40B4-BE49-F238E27FC236}">
                <a16:creationId xmlns:a16="http://schemas.microsoft.com/office/drawing/2014/main" id="{A0A0D927-70E9-B818-49BF-BE207F5B3246}"/>
              </a:ext>
            </a:extLst>
          </p:cNvPr>
          <p:cNvSpPr txBox="1"/>
          <p:nvPr/>
        </p:nvSpPr>
        <p:spPr>
          <a:xfrm>
            <a:off x="3046365" y="3629016"/>
            <a:ext cx="3367343" cy="400110"/>
          </a:xfrm>
          <a:prstGeom prst="rect">
            <a:avLst/>
          </a:prstGeom>
          <a:noFill/>
        </p:spPr>
        <p:txBody>
          <a:bodyPr wrap="square">
            <a:spAutoFit/>
          </a:bodyPr>
          <a:lstStyle/>
          <a:p>
            <a:pPr algn="ctr"/>
            <a:r>
              <a:rPr lang="en-GB" sz="2000" b="1" i="1" noProof="0" dirty="0">
                <a:solidFill>
                  <a:srgbClr val="07147A"/>
                </a:solidFill>
                <a:latin typeface="Century Gothic" panose="020B0502020202020204" pitchFamily="34" charset="0"/>
              </a:rPr>
              <a:t>Follow us on </a:t>
            </a:r>
          </a:p>
        </p:txBody>
      </p:sp>
      <p:grpSp>
        <p:nvGrpSpPr>
          <p:cNvPr id="13" name="Gruppo 12">
            <a:extLst>
              <a:ext uri="{FF2B5EF4-FFF2-40B4-BE49-F238E27FC236}">
                <a16:creationId xmlns:a16="http://schemas.microsoft.com/office/drawing/2014/main" id="{90427331-5B81-14AF-BA60-584A5F267E7A}"/>
              </a:ext>
            </a:extLst>
          </p:cNvPr>
          <p:cNvGrpSpPr/>
          <p:nvPr/>
        </p:nvGrpSpPr>
        <p:grpSpPr>
          <a:xfrm>
            <a:off x="5830119" y="3629016"/>
            <a:ext cx="1955861" cy="400110"/>
            <a:chOff x="5775798" y="3551063"/>
            <a:chExt cx="2127485" cy="461665"/>
          </a:xfrm>
        </p:grpSpPr>
        <p:pic>
          <p:nvPicPr>
            <p:cNvPr id="14" name="Immagine 13">
              <a:extLst>
                <a:ext uri="{FF2B5EF4-FFF2-40B4-BE49-F238E27FC236}">
                  <a16:creationId xmlns:a16="http://schemas.microsoft.com/office/drawing/2014/main" id="{0A4B02D5-AF3D-FFE0-D85F-DDF6789FB1A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5798" y="3593010"/>
              <a:ext cx="381197" cy="353304"/>
            </a:xfrm>
            <a:prstGeom prst="rect">
              <a:avLst/>
            </a:prstGeom>
            <a:noFill/>
            <a:ln>
              <a:noFill/>
            </a:ln>
          </p:spPr>
        </p:pic>
        <p:pic>
          <p:nvPicPr>
            <p:cNvPr id="15" name="Immagine 14">
              <a:extLst>
                <a:ext uri="{FF2B5EF4-FFF2-40B4-BE49-F238E27FC236}">
                  <a16:creationId xmlns:a16="http://schemas.microsoft.com/office/drawing/2014/main" id="{52E77DD9-E136-65E6-6007-609A74C4CE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9382" y="3551063"/>
              <a:ext cx="461665" cy="461665"/>
            </a:xfrm>
            <a:prstGeom prst="rect">
              <a:avLst/>
            </a:prstGeom>
          </p:spPr>
        </p:pic>
        <p:pic>
          <p:nvPicPr>
            <p:cNvPr id="16" name="Immagine 15" descr="Immagine correlata">
              <a:extLst>
                <a:ext uri="{FF2B5EF4-FFF2-40B4-BE49-F238E27FC236}">
                  <a16:creationId xmlns:a16="http://schemas.microsoft.com/office/drawing/2014/main" id="{59AA7892-040F-2351-4070-E8C0F72F4AE9}"/>
                </a:ext>
              </a:extLst>
            </p:cNvPr>
            <p:cNvPicPr>
              <a:picLocks noChangeAspect="1"/>
            </p:cNvPicPr>
            <p:nvPr/>
          </p:nvPicPr>
          <p:blipFill>
            <a:blip r:embed="rId8" r:link="rId9" cstate="screen">
              <a:extLst>
                <a:ext uri="{28A0092B-C50C-407E-A947-70E740481C1C}">
                  <a14:useLocalDpi xmlns:a14="http://schemas.microsoft.com/office/drawing/2010/main"/>
                </a:ext>
              </a:extLst>
            </a:blip>
            <a:srcRect/>
            <a:stretch>
              <a:fillRect/>
            </a:stretch>
          </p:blipFill>
          <p:spPr bwMode="auto">
            <a:xfrm>
              <a:off x="6838794" y="3573754"/>
              <a:ext cx="559235" cy="372560"/>
            </a:xfrm>
            <a:prstGeom prst="rect">
              <a:avLst/>
            </a:prstGeom>
            <a:noFill/>
            <a:ln>
              <a:noFill/>
            </a:ln>
          </p:spPr>
        </p:pic>
        <p:pic>
          <p:nvPicPr>
            <p:cNvPr id="17" name="Immagine 16">
              <a:extLst>
                <a:ext uri="{FF2B5EF4-FFF2-40B4-BE49-F238E27FC236}">
                  <a16:creationId xmlns:a16="http://schemas.microsoft.com/office/drawing/2014/main" id="{ED29828D-F661-593D-562E-A4BD1347926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540416" y="3583742"/>
              <a:ext cx="362867" cy="321802"/>
            </a:xfrm>
            <a:prstGeom prst="rect">
              <a:avLst/>
            </a:prstGeom>
          </p:spPr>
        </p:pic>
      </p:grpSp>
      <p:sp>
        <p:nvSpPr>
          <p:cNvPr id="18" name="CasellaDiTesto 17">
            <a:extLst>
              <a:ext uri="{FF2B5EF4-FFF2-40B4-BE49-F238E27FC236}">
                <a16:creationId xmlns:a16="http://schemas.microsoft.com/office/drawing/2014/main" id="{94C2A592-BE72-D2D0-3EB2-9C05097F6B17}"/>
              </a:ext>
            </a:extLst>
          </p:cNvPr>
          <p:cNvSpPr txBox="1"/>
          <p:nvPr/>
        </p:nvSpPr>
        <p:spPr>
          <a:xfrm>
            <a:off x="17794" y="4288236"/>
            <a:ext cx="12192000" cy="400110"/>
          </a:xfrm>
          <a:prstGeom prst="rect">
            <a:avLst/>
          </a:prstGeom>
          <a:noFill/>
        </p:spPr>
        <p:txBody>
          <a:bodyPr wrap="square">
            <a:spAutoFit/>
          </a:bodyPr>
          <a:lstStyle/>
          <a:p>
            <a:pPr algn="ctr"/>
            <a:r>
              <a:rPr lang="en-GB" sz="2000" b="1" i="1" noProof="0" dirty="0">
                <a:solidFill>
                  <a:srgbClr val="07147A"/>
                </a:solidFill>
                <a:latin typeface="Century Gothic" panose="020B0502020202020204" pitchFamily="34" charset="0"/>
              </a:rPr>
              <a:t>Subscribe to our bulletin and to our “News from the Regions” </a:t>
            </a:r>
          </a:p>
        </p:txBody>
      </p:sp>
      <p:sp>
        <p:nvSpPr>
          <p:cNvPr id="19" name="CasellaDiTesto 18">
            <a:extLst>
              <a:ext uri="{FF2B5EF4-FFF2-40B4-BE49-F238E27FC236}">
                <a16:creationId xmlns:a16="http://schemas.microsoft.com/office/drawing/2014/main" id="{25A5CF7E-3234-9491-C296-86211A21635B}"/>
              </a:ext>
            </a:extLst>
          </p:cNvPr>
          <p:cNvSpPr txBox="1"/>
          <p:nvPr/>
        </p:nvSpPr>
        <p:spPr>
          <a:xfrm>
            <a:off x="0" y="3945685"/>
            <a:ext cx="12192000" cy="400110"/>
          </a:xfrm>
          <a:prstGeom prst="rect">
            <a:avLst/>
          </a:prstGeom>
          <a:noFill/>
        </p:spPr>
        <p:txBody>
          <a:bodyPr wrap="square">
            <a:spAutoFit/>
          </a:bodyPr>
          <a:lstStyle/>
          <a:p>
            <a:pPr algn="ctr"/>
            <a:r>
              <a:rPr lang="en-GB" sz="2000" b="1" i="1" noProof="0" dirty="0">
                <a:solidFill>
                  <a:srgbClr val="07147A"/>
                </a:solidFill>
                <a:latin typeface="Century Gothic" panose="020B0502020202020204" pitchFamily="34" charset="0"/>
              </a:rPr>
              <a:t>Visit our </a:t>
            </a:r>
            <a:r>
              <a:rPr lang="en-GB" sz="2000" b="1" i="1" noProof="0" dirty="0">
                <a:solidFill>
                  <a:srgbClr val="07147A"/>
                </a:solidFill>
                <a:latin typeface="Century Gothic" panose="020B0502020202020204" pitchFamily="34" charset="0"/>
                <a:hlinkClick r:id="rId11">
                  <a:extLst>
                    <a:ext uri="{A12FA001-AC4F-418D-AE19-62706E023703}">
                      <ahyp:hlinkClr xmlns:ahyp="http://schemas.microsoft.com/office/drawing/2018/hyperlinkcolor" val="tx"/>
                    </a:ext>
                  </a:extLst>
                </a:hlinkClick>
              </a:rPr>
              <a:t>website</a:t>
            </a:r>
            <a:r>
              <a:rPr lang="en-GB" sz="2000" b="1" i="1" noProof="0" dirty="0">
                <a:solidFill>
                  <a:srgbClr val="07147A"/>
                </a:solidFill>
                <a:latin typeface="Century Gothic" panose="020B0502020202020204" pitchFamily="34" charset="0"/>
              </a:rPr>
              <a:t>, check our library and take a tour in our exhibition of projects </a:t>
            </a:r>
          </a:p>
        </p:txBody>
      </p:sp>
      <p:sp>
        <p:nvSpPr>
          <p:cNvPr id="20" name="CasellaDiTesto 19">
            <a:extLst>
              <a:ext uri="{FF2B5EF4-FFF2-40B4-BE49-F238E27FC236}">
                <a16:creationId xmlns:a16="http://schemas.microsoft.com/office/drawing/2014/main" id="{21DC0E63-3A74-3C1B-DA4E-F9F07808D5DD}"/>
              </a:ext>
            </a:extLst>
          </p:cNvPr>
          <p:cNvSpPr txBox="1"/>
          <p:nvPr/>
        </p:nvSpPr>
        <p:spPr>
          <a:xfrm>
            <a:off x="312" y="3073270"/>
            <a:ext cx="12192000" cy="523220"/>
          </a:xfrm>
          <a:prstGeom prst="rect">
            <a:avLst/>
          </a:prstGeom>
          <a:noFill/>
        </p:spPr>
        <p:txBody>
          <a:bodyPr wrap="square">
            <a:spAutoFit/>
          </a:bodyPr>
          <a:lstStyle/>
          <a:p>
            <a:pPr algn="ctr"/>
            <a:r>
              <a:rPr lang="en-GB" sz="2800" b="1" i="1" noProof="0" dirty="0">
                <a:solidFill>
                  <a:srgbClr val="751D70"/>
                </a:solidFill>
                <a:latin typeface="Century Gothic" panose="020B0502020202020204" pitchFamily="34" charset="0"/>
              </a:rPr>
              <a:t>Remember to:</a:t>
            </a:r>
          </a:p>
        </p:txBody>
      </p:sp>
      <p:sp>
        <p:nvSpPr>
          <p:cNvPr id="21" name="CasellaDiTesto 20">
            <a:extLst>
              <a:ext uri="{FF2B5EF4-FFF2-40B4-BE49-F238E27FC236}">
                <a16:creationId xmlns:a16="http://schemas.microsoft.com/office/drawing/2014/main" id="{CD4F44BF-D9CC-F87A-BEF8-82B2E36D52E0}"/>
              </a:ext>
            </a:extLst>
          </p:cNvPr>
          <p:cNvSpPr txBox="1"/>
          <p:nvPr/>
        </p:nvSpPr>
        <p:spPr>
          <a:xfrm>
            <a:off x="17794" y="4770186"/>
            <a:ext cx="12192000" cy="584775"/>
          </a:xfrm>
          <a:prstGeom prst="rect">
            <a:avLst/>
          </a:prstGeom>
          <a:noFill/>
        </p:spPr>
        <p:txBody>
          <a:bodyPr wrap="square">
            <a:spAutoFit/>
          </a:bodyPr>
          <a:lstStyle/>
          <a:p>
            <a:pPr algn="ctr"/>
            <a:r>
              <a:rPr lang="en-GB" sz="3200" b="1" i="1" noProof="0" dirty="0">
                <a:solidFill>
                  <a:srgbClr val="751D70"/>
                </a:solidFill>
                <a:latin typeface="Century Gothic" panose="020B0502020202020204" pitchFamily="34" charset="0"/>
              </a:rPr>
              <a:t>Because neighbours matter!</a:t>
            </a:r>
          </a:p>
        </p:txBody>
      </p:sp>
    </p:spTree>
    <p:extLst>
      <p:ext uri="{BB962C8B-B14F-4D97-AF65-F5344CB8AC3E}">
        <p14:creationId xmlns:p14="http://schemas.microsoft.com/office/powerpoint/2010/main" val="2560103523"/>
      </p:ext>
    </p:extLst>
  </p:cSld>
  <p:clrMapOvr>
    <a:masterClrMapping/>
  </p:clrMapOvr>
  <mc:AlternateContent xmlns:mc="http://schemas.openxmlformats.org/markup-compatibility/2006" xmlns:p14="http://schemas.microsoft.com/office/powerpoint/2010/main">
    <mc:Choice Requires="p14">
      <p:transition spd="slow" p14:dur="2000" advTm="5198"/>
    </mc:Choice>
    <mc:Fallback xmlns="">
      <p:transition spd="slow" advTm="5198"/>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4DDAF-940B-2703-BE6E-6EDED1A70FBF}"/>
            </a:ext>
          </a:extLst>
        </p:cNvPr>
        <p:cNvGrpSpPr/>
        <p:nvPr/>
      </p:nvGrpSpPr>
      <p:grpSpPr>
        <a:xfrm>
          <a:off x="0" y="0"/>
          <a:ext cx="0" cy="0"/>
          <a:chOff x="0" y="0"/>
          <a:chExt cx="0" cy="0"/>
        </a:xfrm>
      </p:grpSpPr>
      <p:pic>
        <p:nvPicPr>
          <p:cNvPr id="3" name="Immagine 7">
            <a:extLst>
              <a:ext uri="{FF2B5EF4-FFF2-40B4-BE49-F238E27FC236}">
                <a16:creationId xmlns:a16="http://schemas.microsoft.com/office/drawing/2014/main" id="{C8C126F9-36B8-14A0-E54E-C779DFA5FEB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2" y="2172"/>
            <a:ext cx="12185600" cy="6854400"/>
          </a:xfrm>
          <a:prstGeom prst="rect">
            <a:avLst/>
          </a:prstGeom>
        </p:spPr>
      </p:pic>
      <p:sp>
        <p:nvSpPr>
          <p:cNvPr id="19" name="CasellaDiTesto 18">
            <a:extLst>
              <a:ext uri="{FF2B5EF4-FFF2-40B4-BE49-F238E27FC236}">
                <a16:creationId xmlns:a16="http://schemas.microsoft.com/office/drawing/2014/main" id="{A2B4997A-CE03-511A-03B0-7FF6809B66D2}"/>
              </a:ext>
            </a:extLst>
          </p:cNvPr>
          <p:cNvSpPr txBox="1"/>
          <p:nvPr/>
        </p:nvSpPr>
        <p:spPr>
          <a:xfrm>
            <a:off x="274002" y="1436048"/>
            <a:ext cx="4772131" cy="584775"/>
          </a:xfrm>
          <a:prstGeom prst="rect">
            <a:avLst/>
          </a:prstGeom>
          <a:noFill/>
        </p:spPr>
        <p:txBody>
          <a:bodyPr wrap="square">
            <a:spAutoFit/>
          </a:bodyPr>
          <a:lstStyle/>
          <a:p>
            <a:r>
              <a:rPr lang="en-US" sz="3200" b="1" i="1" dirty="0">
                <a:solidFill>
                  <a:srgbClr val="07147A"/>
                </a:solidFill>
                <a:latin typeface="Century Gothic" panose="020B0502020202020204" pitchFamily="34" charset="0"/>
              </a:rPr>
              <a:t>Key takeaways</a:t>
            </a:r>
            <a:endParaRPr lang="it-IT" sz="3200" b="1" dirty="0">
              <a:solidFill>
                <a:srgbClr val="07147A"/>
              </a:solidFill>
              <a:latin typeface="Century Gothic" panose="020B0502020202020204" pitchFamily="34" charset="0"/>
            </a:endParaRPr>
          </a:p>
        </p:txBody>
      </p:sp>
      <p:sp>
        <p:nvSpPr>
          <p:cNvPr id="2" name="CasellaDiTesto 19">
            <a:extLst>
              <a:ext uri="{FF2B5EF4-FFF2-40B4-BE49-F238E27FC236}">
                <a16:creationId xmlns:a16="http://schemas.microsoft.com/office/drawing/2014/main" id="{9F04EA94-3BA6-2FA4-EF44-322CBB510E35}"/>
              </a:ext>
            </a:extLst>
          </p:cNvPr>
          <p:cNvSpPr txBox="1"/>
          <p:nvPr/>
        </p:nvSpPr>
        <p:spPr>
          <a:xfrm>
            <a:off x="135264" y="4073085"/>
            <a:ext cx="5327922" cy="611834"/>
          </a:xfrm>
          <a:prstGeom prst="rect">
            <a:avLst/>
          </a:prstGeom>
          <a:noFill/>
        </p:spPr>
        <p:txBody>
          <a:bodyPr wrap="square">
            <a:spAutoFit/>
          </a:bodyPr>
          <a:lstStyle/>
          <a:p>
            <a:pPr fontAlgn="base">
              <a:lnSpc>
                <a:spcPct val="110000"/>
              </a:lnSpc>
              <a:spcBef>
                <a:spcPct val="0"/>
              </a:spcBef>
            </a:pPr>
            <a:r>
              <a:rPr lang="en-US" sz="1600" b="1" dirty="0">
                <a:solidFill>
                  <a:schemeClr val="bg1">
                    <a:lumMod val="50000"/>
                  </a:schemeClr>
                </a:solidFill>
                <a:latin typeface="Century Gothic" pitchFamily="34" charset="0"/>
                <a:cs typeface="Arial" pitchFamily="34" charset="0"/>
              </a:rPr>
              <a:t>Follow-up training for Moldovan beneficiaries</a:t>
            </a:r>
          </a:p>
          <a:p>
            <a:pPr fontAlgn="base">
              <a:lnSpc>
                <a:spcPct val="110000"/>
              </a:lnSpc>
              <a:spcBef>
                <a:spcPct val="0"/>
              </a:spcBef>
              <a:spcAft>
                <a:spcPts val="800"/>
              </a:spcAft>
            </a:pPr>
            <a:r>
              <a:rPr lang="en-US" sz="1600" dirty="0">
                <a:solidFill>
                  <a:schemeClr val="bg1">
                    <a:lumMod val="50000"/>
                  </a:schemeClr>
                </a:solidFill>
                <a:latin typeface="Century Gothic" pitchFamily="34" charset="0"/>
                <a:cs typeface="Arial" pitchFamily="34" charset="0"/>
              </a:rPr>
              <a:t>Online, 7 November 2024</a:t>
            </a:r>
            <a:endParaRPr lang="it-IT" sz="1600" dirty="0">
              <a:solidFill>
                <a:schemeClr val="bg1">
                  <a:lumMod val="50000"/>
                </a:schemeClr>
              </a:solidFill>
              <a:latin typeface="Century Gothic" pitchFamily="34" charset="0"/>
              <a:cs typeface="Arial" pitchFamily="34" charset="0"/>
            </a:endParaRPr>
          </a:p>
        </p:txBody>
      </p:sp>
    </p:spTree>
    <p:extLst>
      <p:ext uri="{BB962C8B-B14F-4D97-AF65-F5344CB8AC3E}">
        <p14:creationId xmlns:p14="http://schemas.microsoft.com/office/powerpoint/2010/main" val="3905506182"/>
      </p:ext>
    </p:extLst>
  </p:cSld>
  <p:clrMapOvr>
    <a:masterClrMapping/>
  </p:clrMapOvr>
  <mc:AlternateContent xmlns:mc="http://schemas.openxmlformats.org/markup-compatibility/2006" xmlns:p14="http://schemas.microsoft.com/office/powerpoint/2010/main">
    <mc:Choice Requires="p14">
      <p:transition spd="slow" p14:dur="2000" advTm="5003"/>
    </mc:Choice>
    <mc:Fallback xmlns="">
      <p:transition spd="slow" advTm="5003"/>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13F6-A9CD-4971-DDB7-2D00EE8AFAFC}"/>
            </a:ext>
          </a:extLst>
        </p:cNvPr>
        <p:cNvGrpSpPr/>
        <p:nvPr/>
      </p:nvGrpSpPr>
      <p:grpSpPr>
        <a:xfrm>
          <a:off x="0" y="0"/>
          <a:ext cx="0" cy="0"/>
          <a:chOff x="0" y="0"/>
          <a:chExt cx="0" cy="0"/>
        </a:xfrm>
      </p:grpSpPr>
      <p:sp>
        <p:nvSpPr>
          <p:cNvPr id="2" name="Contenidor de text 2">
            <a:extLst>
              <a:ext uri="{FF2B5EF4-FFF2-40B4-BE49-F238E27FC236}">
                <a16:creationId xmlns:a16="http://schemas.microsoft.com/office/drawing/2014/main" id="{77F7C020-3D80-62CF-E6BA-C779DC1A1895}"/>
              </a:ext>
            </a:extLst>
          </p:cNvPr>
          <p:cNvSpPr>
            <a:spLocks noGrp="1"/>
          </p:cNvSpPr>
          <p:nvPr>
            <p:ph type="body" sz="quarter" idx="10"/>
          </p:nvPr>
        </p:nvSpPr>
        <p:spPr>
          <a:xfrm>
            <a:off x="876668" y="436233"/>
            <a:ext cx="8894763" cy="387277"/>
          </a:xfrm>
        </p:spPr>
        <p:txBody>
          <a:bodyPr>
            <a:normAutofit fontScale="92500" lnSpcReduction="10000"/>
          </a:bodyPr>
          <a:lstStyle/>
          <a:p>
            <a:r>
              <a:rPr lang="en-GB" b="1" dirty="0">
                <a:latin typeface="Century Gothic" charset="0"/>
              </a:rPr>
              <a:t>Key </a:t>
            </a:r>
            <a:r>
              <a:rPr lang="en-GB" b="1" dirty="0" err="1">
                <a:latin typeface="Century Gothic" charset="0"/>
              </a:rPr>
              <a:t>takeways</a:t>
            </a:r>
            <a:endParaRPr lang="en-GB" b="1" dirty="0">
              <a:latin typeface="Century Gothic" charset="0"/>
            </a:endParaRPr>
          </a:p>
        </p:txBody>
      </p:sp>
      <p:graphicFrame>
        <p:nvGraphicFramePr>
          <p:cNvPr id="5" name="Diagrama 4">
            <a:extLst>
              <a:ext uri="{FF2B5EF4-FFF2-40B4-BE49-F238E27FC236}">
                <a16:creationId xmlns:a16="http://schemas.microsoft.com/office/drawing/2014/main" id="{90F44525-72FE-7CE9-6404-380F1A803739}"/>
              </a:ext>
            </a:extLst>
          </p:cNvPr>
          <p:cNvGraphicFramePr/>
          <p:nvPr>
            <p:extLst>
              <p:ext uri="{D42A27DB-BD31-4B8C-83A1-F6EECF244321}">
                <p14:modId xmlns:p14="http://schemas.microsoft.com/office/powerpoint/2010/main" val="686186218"/>
              </p:ext>
            </p:extLst>
          </p:nvPr>
        </p:nvGraphicFramePr>
        <p:xfrm>
          <a:off x="1348606" y="120092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86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468E7-B441-A721-0D9A-42723E7D80BE}"/>
            </a:ext>
          </a:extLst>
        </p:cNvPr>
        <p:cNvGrpSpPr/>
        <p:nvPr/>
      </p:nvGrpSpPr>
      <p:grpSpPr>
        <a:xfrm>
          <a:off x="0" y="0"/>
          <a:ext cx="0" cy="0"/>
          <a:chOff x="0" y="0"/>
          <a:chExt cx="0" cy="0"/>
        </a:xfrm>
      </p:grpSpPr>
      <p:sp>
        <p:nvSpPr>
          <p:cNvPr id="4" name="Segnaposto testo 2">
            <a:extLst>
              <a:ext uri="{FF2B5EF4-FFF2-40B4-BE49-F238E27FC236}">
                <a16:creationId xmlns:a16="http://schemas.microsoft.com/office/drawing/2014/main" id="{77194E62-27DC-187B-535B-EBCCCBAA0E2C}"/>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Which beneficiaries in partner countries?</a:t>
            </a:r>
          </a:p>
        </p:txBody>
      </p:sp>
      <p:sp>
        <p:nvSpPr>
          <p:cNvPr id="2" name="Oval 1">
            <a:extLst>
              <a:ext uri="{FF2B5EF4-FFF2-40B4-BE49-F238E27FC236}">
                <a16:creationId xmlns:a16="http://schemas.microsoft.com/office/drawing/2014/main" id="{7C98A0EF-DEE2-A19F-3EB6-431BF1A24574}"/>
              </a:ext>
            </a:extLst>
          </p:cNvPr>
          <p:cNvSpPr/>
          <p:nvPr/>
        </p:nvSpPr>
        <p:spPr>
          <a:xfrm>
            <a:off x="1075765" y="2420860"/>
            <a:ext cx="5154705" cy="2249751"/>
          </a:xfrm>
          <a:prstGeom prst="ellipse">
            <a:avLst/>
          </a:prstGeom>
          <a:solidFill>
            <a:srgbClr val="FBE5D6"/>
          </a:solidFill>
          <a:ln w="28575">
            <a:solidFill>
              <a:srgbClr val="751D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51D70"/>
                </a:solidFill>
                <a:latin typeface="Century Gothic" panose="020B0502020202020204" pitchFamily="34" charset="0"/>
              </a:rPr>
              <a:t>Do these rules apply to both public and private beneficiaries in partner countries?</a:t>
            </a:r>
          </a:p>
        </p:txBody>
      </p:sp>
      <p:pic>
        <p:nvPicPr>
          <p:cNvPr id="1026" name="Picture 2" descr="Imágenes de Yes Cartoon: descubre bancos de fotos, ilustraciones, vectores  y vídeos de 27,693 | Adobe Stock">
            <a:extLst>
              <a:ext uri="{FF2B5EF4-FFF2-40B4-BE49-F238E27FC236}">
                <a16:creationId xmlns:a16="http://schemas.microsoft.com/office/drawing/2014/main" id="{AEA297F4-185E-F97D-7B9F-8A99580CD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705" y="17145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3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691F-FACE-B59B-2F6C-1BF5F32995EC}"/>
            </a:ext>
          </a:extLst>
        </p:cNvPr>
        <p:cNvGrpSpPr/>
        <p:nvPr/>
      </p:nvGrpSpPr>
      <p:grpSpPr>
        <a:xfrm>
          <a:off x="0" y="0"/>
          <a:ext cx="0" cy="0"/>
          <a:chOff x="0" y="0"/>
          <a:chExt cx="0" cy="0"/>
        </a:xfrm>
      </p:grpSpPr>
      <p:sp>
        <p:nvSpPr>
          <p:cNvPr id="4" name="Segnaposto testo 2">
            <a:extLst>
              <a:ext uri="{FF2B5EF4-FFF2-40B4-BE49-F238E27FC236}">
                <a16:creationId xmlns:a16="http://schemas.microsoft.com/office/drawing/2014/main" id="{1F7F5ADA-4DE7-F770-9D30-CD134F25846A}"/>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DOs and DONTs</a:t>
            </a:r>
          </a:p>
        </p:txBody>
      </p:sp>
      <p:pic>
        <p:nvPicPr>
          <p:cNvPr id="1026" name="Picture 2">
            <a:extLst>
              <a:ext uri="{FF2B5EF4-FFF2-40B4-BE49-F238E27FC236}">
                <a16:creationId xmlns:a16="http://schemas.microsoft.com/office/drawing/2014/main" id="{78117F29-D90F-8FA6-2CEB-D4A99ADFBE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28" r="42941"/>
          <a:stretch/>
        </p:blipFill>
        <p:spPr bwMode="auto">
          <a:xfrm>
            <a:off x="1541701" y="1322293"/>
            <a:ext cx="1467259" cy="21067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0954A56A-8977-A8C1-B217-563EC15E23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75" r="4355"/>
          <a:stretch/>
        </p:blipFill>
        <p:spPr bwMode="auto">
          <a:xfrm>
            <a:off x="1474579" y="3630706"/>
            <a:ext cx="1601501" cy="2711823"/>
          </a:xfrm>
          <a:prstGeom prst="rect">
            <a:avLst/>
          </a:prstGeom>
          <a:noFill/>
          <a:extLst>
            <a:ext uri="{909E8E84-426E-40DD-AFC4-6F175D3DCCD1}">
              <a14:hiddenFill xmlns:a14="http://schemas.microsoft.com/office/drawing/2010/main">
                <a:solidFill>
                  <a:srgbClr val="FFFFFF"/>
                </a:solidFill>
              </a14:hiddenFill>
            </a:ext>
          </a:extLst>
        </p:spPr>
      </p:pic>
      <p:sp>
        <p:nvSpPr>
          <p:cNvPr id="3" name="QuadreDeText 2">
            <a:extLst>
              <a:ext uri="{FF2B5EF4-FFF2-40B4-BE49-F238E27FC236}">
                <a16:creationId xmlns:a16="http://schemas.microsoft.com/office/drawing/2014/main" id="{10601024-AFB7-CF45-B04B-58B976C89EC5}"/>
              </a:ext>
            </a:extLst>
          </p:cNvPr>
          <p:cNvSpPr txBox="1"/>
          <p:nvPr/>
        </p:nvSpPr>
        <p:spPr>
          <a:xfrm>
            <a:off x="4742329" y="1739153"/>
            <a:ext cx="3639671" cy="1344706"/>
          </a:xfrm>
          <a:prstGeom prst="rect">
            <a:avLst/>
          </a:prstGeom>
          <a:noFill/>
        </p:spPr>
        <p:txBody>
          <a:bodyPr wrap="square" rtlCol="0">
            <a:spAutoFit/>
          </a:bodyPr>
          <a:lstStyle/>
          <a:p>
            <a:endParaRPr lang="ca-ES"/>
          </a:p>
        </p:txBody>
      </p:sp>
      <p:sp>
        <p:nvSpPr>
          <p:cNvPr id="5" name="QuadreDeText 4">
            <a:extLst>
              <a:ext uri="{FF2B5EF4-FFF2-40B4-BE49-F238E27FC236}">
                <a16:creationId xmlns:a16="http://schemas.microsoft.com/office/drawing/2014/main" id="{3B8ABFC3-92AB-25CD-4ED5-EF75B762E190}"/>
              </a:ext>
            </a:extLst>
          </p:cNvPr>
          <p:cNvSpPr txBox="1"/>
          <p:nvPr/>
        </p:nvSpPr>
        <p:spPr>
          <a:xfrm>
            <a:off x="3830599" y="1996007"/>
            <a:ext cx="7339423"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Financial Regulation</a:t>
            </a:r>
          </a:p>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Annex II of the Financing Agreements</a:t>
            </a:r>
          </a:p>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Rules of national legislation for public bodies – which needs to be additional and compatible with Financial Regulation!</a:t>
            </a:r>
          </a:p>
        </p:txBody>
      </p:sp>
      <p:sp>
        <p:nvSpPr>
          <p:cNvPr id="6" name="QuadreDeText 5">
            <a:extLst>
              <a:ext uri="{FF2B5EF4-FFF2-40B4-BE49-F238E27FC236}">
                <a16:creationId xmlns:a16="http://schemas.microsoft.com/office/drawing/2014/main" id="{B2987FB1-DF70-1D26-E618-A9CB378D14D5}"/>
              </a:ext>
            </a:extLst>
          </p:cNvPr>
          <p:cNvSpPr txBox="1"/>
          <p:nvPr/>
        </p:nvSpPr>
        <p:spPr>
          <a:xfrm>
            <a:off x="3830598" y="4256356"/>
            <a:ext cx="7339423"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PRAG procedures</a:t>
            </a:r>
          </a:p>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Usual provisions and procedures of national legislation</a:t>
            </a:r>
            <a:endParaRPr lang="en-GB" sz="2400" dirty="0">
              <a:latin typeface="Century Gothic" panose="020B0502020202020204" pitchFamily="34" charset="0"/>
            </a:endParaRPr>
          </a:p>
        </p:txBody>
      </p:sp>
    </p:spTree>
    <p:extLst>
      <p:ext uri="{BB962C8B-B14F-4D97-AF65-F5344CB8AC3E}">
        <p14:creationId xmlns:p14="http://schemas.microsoft.com/office/powerpoint/2010/main" val="301997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2A5C-AF65-54D7-5809-67C67A652388}"/>
            </a:ext>
          </a:extLst>
        </p:cNvPr>
        <p:cNvGrpSpPr/>
        <p:nvPr/>
      </p:nvGrpSpPr>
      <p:grpSpPr>
        <a:xfrm>
          <a:off x="0" y="0"/>
          <a:ext cx="0" cy="0"/>
          <a:chOff x="0" y="0"/>
          <a:chExt cx="0" cy="0"/>
        </a:xfrm>
      </p:grpSpPr>
      <p:sp>
        <p:nvSpPr>
          <p:cNvPr id="4" name="Segnaposto testo 2">
            <a:extLst>
              <a:ext uri="{FF2B5EF4-FFF2-40B4-BE49-F238E27FC236}">
                <a16:creationId xmlns:a16="http://schemas.microsoft.com/office/drawing/2014/main" id="{EC2134A5-87B5-65C0-0A13-9F40B60A1B25}"/>
              </a:ext>
            </a:extLst>
          </p:cNvPr>
          <p:cNvSpPr>
            <a:spLocks noGrp="1"/>
          </p:cNvSpPr>
          <p:nvPr>
            <p:ph type="body" sz="quarter" idx="10"/>
          </p:nvPr>
        </p:nvSpPr>
        <p:spPr>
          <a:xfrm>
            <a:off x="876668" y="436233"/>
            <a:ext cx="8894763" cy="387277"/>
          </a:xfrm>
        </p:spPr>
        <p:txBody>
          <a:bodyPr>
            <a:normAutofit lnSpcReduction="10000"/>
          </a:bodyPr>
          <a:lstStyle/>
          <a:p>
            <a:r>
              <a:rPr lang="en-GB" b="1" dirty="0">
                <a:latin typeface="Century Gothic" panose="020B0502020202020204" pitchFamily="34" charset="0"/>
              </a:rPr>
              <a:t>TESIM documents on procurement</a:t>
            </a:r>
          </a:p>
        </p:txBody>
      </p:sp>
      <p:sp>
        <p:nvSpPr>
          <p:cNvPr id="2" name="QuadreDeText 1">
            <a:extLst>
              <a:ext uri="{FF2B5EF4-FFF2-40B4-BE49-F238E27FC236}">
                <a16:creationId xmlns:a16="http://schemas.microsoft.com/office/drawing/2014/main" id="{D2AE22CB-F8DF-9232-250B-FF1F4031DC3B}"/>
              </a:ext>
            </a:extLst>
          </p:cNvPr>
          <p:cNvSpPr txBox="1"/>
          <p:nvPr/>
        </p:nvSpPr>
        <p:spPr>
          <a:xfrm>
            <a:off x="2981039" y="1474165"/>
            <a:ext cx="5620870" cy="2498120"/>
          </a:xfrm>
          <a:prstGeom prst="rect">
            <a:avLst/>
          </a:prstGeom>
          <a:noFill/>
        </p:spPr>
        <p:txBody>
          <a:bodyPr wrap="square" rtlCol="0">
            <a:spAutoFit/>
          </a:bodyPr>
          <a:lstStyle/>
          <a:p>
            <a:pPr>
              <a:spcAft>
                <a:spcPts val="1000"/>
              </a:spcAft>
            </a:pPr>
            <a:r>
              <a:rPr lang="en-GB" sz="2800" b="1" dirty="0">
                <a:solidFill>
                  <a:srgbClr val="751D70"/>
                </a:solidFill>
                <a:latin typeface="Century Gothic" panose="020B0502020202020204" pitchFamily="34" charset="0"/>
              </a:rPr>
              <a:t>Compilation of templates</a:t>
            </a:r>
            <a:endParaRPr lang="en-GB" dirty="0">
              <a:solidFill>
                <a:srgbClr val="07147A"/>
              </a:solidFill>
              <a:latin typeface="Century Gothic" panose="020B0502020202020204" pitchFamily="34" charset="0"/>
            </a:endParaRPr>
          </a:p>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From the EU</a:t>
            </a:r>
          </a:p>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Developed by Interreg NEXT/IPA programmes</a:t>
            </a:r>
          </a:p>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From PRAG (without adaptation)</a:t>
            </a:r>
          </a:p>
          <a:p>
            <a:pPr marL="285750" indent="-285750">
              <a:buFont typeface="Arial" panose="020B0604020202020204" pitchFamily="34" charset="0"/>
              <a:buChar char="•"/>
            </a:pPr>
            <a:r>
              <a:rPr lang="en-GB" sz="2400" dirty="0">
                <a:solidFill>
                  <a:srgbClr val="07147A"/>
                </a:solidFill>
                <a:latin typeface="Century Gothic" panose="020B0502020202020204" pitchFamily="34" charset="0"/>
              </a:rPr>
              <a:t>From PRAG (adapted by TESIM)</a:t>
            </a:r>
          </a:p>
        </p:txBody>
      </p:sp>
      <p:pic>
        <p:nvPicPr>
          <p:cNvPr id="4098" name="Picture 2" descr="Optional sign or stamp Royalty Free Vector Image">
            <a:extLst>
              <a:ext uri="{FF2B5EF4-FFF2-40B4-BE49-F238E27FC236}">
                <a16:creationId xmlns:a16="http://schemas.microsoft.com/office/drawing/2014/main" id="{0B628DF5-128A-C0F5-9AC9-4EE19785FE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482" b="30612"/>
          <a:stretch/>
        </p:blipFill>
        <p:spPr bwMode="auto">
          <a:xfrm rot="20616693">
            <a:off x="5599342" y="4081047"/>
            <a:ext cx="4918940" cy="206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7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83033-5F71-2D8A-A474-DAC153BE50E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4A8D0F30-241B-7014-4322-099821419A09}"/>
              </a:ext>
            </a:extLst>
          </p:cNvPr>
          <p:cNvPicPr>
            <a:picLocks noChangeAspect="1"/>
          </p:cNvPicPr>
          <p:nvPr/>
        </p:nvPicPr>
        <p:blipFill rotWithShape="1">
          <a:blip r:embed="rId2" cstate="email">
            <a:alphaModFix amt="35000"/>
            <a:extLst>
              <a:ext uri="{28A0092B-C50C-407E-A947-70E740481C1C}">
                <a14:useLocalDpi xmlns:a14="http://schemas.microsoft.com/office/drawing/2010/main" val="0"/>
              </a:ext>
            </a:extLst>
          </a:blip>
          <a:srcRect/>
          <a:stretch/>
        </p:blipFill>
        <p:spPr>
          <a:xfrm>
            <a:off x="0" y="2172"/>
            <a:ext cx="12192000" cy="5529495"/>
          </a:xfrm>
          <a:prstGeom prst="rect">
            <a:avLst/>
          </a:prstGeom>
        </p:spPr>
      </p:pic>
      <p:sp>
        <p:nvSpPr>
          <p:cNvPr id="5" name="CasellaDiTesto 4">
            <a:extLst>
              <a:ext uri="{FF2B5EF4-FFF2-40B4-BE49-F238E27FC236}">
                <a16:creationId xmlns:a16="http://schemas.microsoft.com/office/drawing/2014/main" id="{81E7F562-5CE5-F773-3F19-509E7D9E50BC}"/>
              </a:ext>
            </a:extLst>
          </p:cNvPr>
          <p:cNvSpPr txBox="1"/>
          <p:nvPr/>
        </p:nvSpPr>
        <p:spPr>
          <a:xfrm>
            <a:off x="0" y="2312108"/>
            <a:ext cx="12192000" cy="707886"/>
          </a:xfrm>
          <a:prstGeom prst="rect">
            <a:avLst/>
          </a:prstGeom>
          <a:noFill/>
        </p:spPr>
        <p:txBody>
          <a:bodyPr wrap="square">
            <a:spAutoFit/>
          </a:bodyPr>
          <a:lstStyle/>
          <a:p>
            <a:pPr algn="ctr"/>
            <a:r>
              <a:rPr lang="en-US" sz="4000" b="1" i="1" dirty="0">
                <a:solidFill>
                  <a:srgbClr val="07147A"/>
                </a:solidFill>
                <a:latin typeface="Century Gothic" panose="020B0502020202020204" pitchFamily="34" charset="0"/>
              </a:rPr>
              <a:t>Annex II of the Financing Agreement</a:t>
            </a:r>
          </a:p>
        </p:txBody>
      </p:sp>
      <p:pic>
        <p:nvPicPr>
          <p:cNvPr id="9" name="Immagine 8">
            <a:extLst>
              <a:ext uri="{FF2B5EF4-FFF2-40B4-BE49-F238E27FC236}">
                <a16:creationId xmlns:a16="http://schemas.microsoft.com/office/drawing/2014/main" id="{AD5B2B37-1E45-E63B-3EAD-2668C12FEB87}"/>
              </a:ext>
            </a:extLst>
          </p:cNvPr>
          <p:cNvPicPr>
            <a:picLocks noChangeAspect="1"/>
          </p:cNvPicPr>
          <p:nvPr/>
        </p:nvPicPr>
        <p:blipFill>
          <a:blip r:embed="rId3"/>
          <a:stretch>
            <a:fillRect/>
          </a:stretch>
        </p:blipFill>
        <p:spPr>
          <a:xfrm>
            <a:off x="220681" y="5878735"/>
            <a:ext cx="4515607" cy="756340"/>
          </a:xfrm>
          <a:prstGeom prst="rect">
            <a:avLst/>
          </a:prstGeom>
        </p:spPr>
      </p:pic>
      <p:pic>
        <p:nvPicPr>
          <p:cNvPr id="10" name="Immagine 9">
            <a:extLst>
              <a:ext uri="{FF2B5EF4-FFF2-40B4-BE49-F238E27FC236}">
                <a16:creationId xmlns:a16="http://schemas.microsoft.com/office/drawing/2014/main" id="{3CF4FAD0-4DA1-33CD-7D24-543C885ECFE3}"/>
              </a:ext>
            </a:extLst>
          </p:cNvPr>
          <p:cNvPicPr>
            <a:picLocks noChangeAspect="1"/>
          </p:cNvPicPr>
          <p:nvPr/>
        </p:nvPicPr>
        <p:blipFill>
          <a:blip r:embed="rId4"/>
          <a:stretch>
            <a:fillRect/>
          </a:stretch>
        </p:blipFill>
        <p:spPr>
          <a:xfrm>
            <a:off x="9649097" y="5878735"/>
            <a:ext cx="2229395" cy="863082"/>
          </a:xfrm>
          <a:prstGeom prst="rect">
            <a:avLst/>
          </a:prstGeom>
        </p:spPr>
      </p:pic>
    </p:spTree>
    <p:extLst>
      <p:ext uri="{BB962C8B-B14F-4D97-AF65-F5344CB8AC3E}">
        <p14:creationId xmlns:p14="http://schemas.microsoft.com/office/powerpoint/2010/main" val="20304863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6835</TotalTime>
  <Words>3942</Words>
  <Application>Microsoft Office PowerPoint</Application>
  <PresentationFormat>Pantalla panoràmica</PresentationFormat>
  <Paragraphs>361</Paragraphs>
  <Slides>54</Slides>
  <Notes>39</Notes>
  <HiddenSlides>0</HiddenSlides>
  <MMClips>0</MMClips>
  <ScaleCrop>false</ScaleCrop>
  <HeadingPairs>
    <vt:vector size="6" baseType="variant">
      <vt:variant>
        <vt:lpstr>Tipus de lletra utilitzats</vt:lpstr>
      </vt:variant>
      <vt:variant>
        <vt:i4>8</vt:i4>
      </vt:variant>
      <vt:variant>
        <vt:lpstr>Tema</vt:lpstr>
      </vt:variant>
      <vt:variant>
        <vt:i4>1</vt:i4>
      </vt:variant>
      <vt:variant>
        <vt:lpstr>Títols de les diapositives</vt:lpstr>
      </vt:variant>
      <vt:variant>
        <vt:i4>54</vt:i4>
      </vt:variant>
    </vt:vector>
  </HeadingPairs>
  <TitlesOfParts>
    <vt:vector size="63" baseType="lpstr">
      <vt:lpstr>Arial</vt:lpstr>
      <vt:lpstr>Calibri</vt:lpstr>
      <vt:lpstr>Calibri Light</vt:lpstr>
      <vt:lpstr>Century Gothic</vt:lpstr>
      <vt:lpstr>EUAlbertina</vt:lpstr>
      <vt:lpstr>Trebuchet MS</vt:lpstr>
      <vt:lpstr>Tw Cen MT</vt:lpstr>
      <vt:lpstr>Wingdings</vt:lpstr>
      <vt:lpstr>Tema di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Mulțumesc!</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Michela Scibilia</dc:creator>
  <cp:lastModifiedBy>Albert Sorrosal</cp:lastModifiedBy>
  <cp:revision>61</cp:revision>
  <dcterms:created xsi:type="dcterms:W3CDTF">2023-05-05T09:34:14Z</dcterms:created>
  <dcterms:modified xsi:type="dcterms:W3CDTF">2025-11-07T12:20:18Z</dcterms:modified>
</cp:coreProperties>
</file>